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59" r:id="rId1"/>
  </p:sldMasterIdLst>
  <p:notesMasterIdLst>
    <p:notesMasterId r:id="rId41"/>
  </p:notesMasterIdLst>
  <p:handoutMasterIdLst>
    <p:handoutMasterId r:id="rId42"/>
  </p:handoutMasterIdLst>
  <p:sldIdLst>
    <p:sldId id="361" r:id="rId2"/>
    <p:sldId id="347" r:id="rId3"/>
    <p:sldId id="378" r:id="rId4"/>
    <p:sldId id="346" r:id="rId5"/>
    <p:sldId id="388" r:id="rId6"/>
    <p:sldId id="389" r:id="rId7"/>
    <p:sldId id="391" r:id="rId8"/>
    <p:sldId id="392" r:id="rId9"/>
    <p:sldId id="390" r:id="rId10"/>
    <p:sldId id="397" r:id="rId11"/>
    <p:sldId id="394" r:id="rId12"/>
    <p:sldId id="395" r:id="rId13"/>
    <p:sldId id="398" r:id="rId14"/>
    <p:sldId id="393" r:id="rId15"/>
    <p:sldId id="399" r:id="rId16"/>
    <p:sldId id="401" r:id="rId17"/>
    <p:sldId id="379" r:id="rId18"/>
    <p:sldId id="400" r:id="rId19"/>
    <p:sldId id="402" r:id="rId20"/>
    <p:sldId id="403" r:id="rId21"/>
    <p:sldId id="404" r:id="rId22"/>
    <p:sldId id="405" r:id="rId23"/>
    <p:sldId id="408" r:id="rId24"/>
    <p:sldId id="409" r:id="rId25"/>
    <p:sldId id="410" r:id="rId26"/>
    <p:sldId id="407"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354"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等线" panose="02010600030101010101" pitchFamily="2" charset="-122"/>
      <p:regular r:id="rId49"/>
      <p:bold r:id="rId50"/>
    </p:embeddedFont>
    <p:embeddedFont>
      <p:font typeface="隶书" panose="02010509060101010101" pitchFamily="49" charset="-122"/>
      <p:regular r:id="rId51"/>
    </p:embeddedFont>
    <p:embeddedFont>
      <p:font typeface="微软雅黑" panose="020B0503020204020204" pitchFamily="34" charset="-122"/>
      <p:regular r:id="rId52"/>
      <p:bold r:id="rId53"/>
    </p:embeddedFont>
  </p:embeddedFontLst>
  <p:custDataLst>
    <p:tags r:id="rId5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36" userDrawn="1">
          <p15:clr>
            <a:srgbClr val="A4A3A4"/>
          </p15:clr>
        </p15:guide>
        <p15:guide id="3" pos="329" userDrawn="1">
          <p15:clr>
            <a:srgbClr val="A4A3A4"/>
          </p15:clr>
        </p15:guide>
        <p15:guide id="4" orient="horz" pos="388" userDrawn="1">
          <p15:clr>
            <a:srgbClr val="A4A3A4"/>
          </p15:clr>
        </p15:guide>
        <p15:guide id="5" orient="horz" pos="4052" userDrawn="1">
          <p15:clr>
            <a:srgbClr val="A4A3A4"/>
          </p15:clr>
        </p15:guide>
        <p15:guide id="6" pos="7511" userDrawn="1">
          <p15:clr>
            <a:srgbClr val="A4A3A4"/>
          </p15:clr>
        </p15:guide>
        <p15:guide id="7" orient="horz" pos="9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g"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4078"/>
    <a:srgbClr val="29427C"/>
    <a:srgbClr val="2A3960"/>
    <a:srgbClr val="203864"/>
    <a:srgbClr val="314371"/>
    <a:srgbClr val="2A4D85"/>
    <a:srgbClr val="3767AF"/>
    <a:srgbClr val="EE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69" autoAdjust="0"/>
    <p:restoredTop sz="96404" autoAdjust="0"/>
  </p:normalViewPr>
  <p:slideViewPr>
    <p:cSldViewPr snapToGrid="0" showGuides="1">
      <p:cViewPr varScale="1">
        <p:scale>
          <a:sx n="87" d="100"/>
          <a:sy n="87" d="100"/>
        </p:scale>
        <p:origin x="653" y="67"/>
      </p:cViewPr>
      <p:guideLst>
        <p:guide orient="horz" pos="2121"/>
        <p:guide pos="3836"/>
        <p:guide pos="329"/>
        <p:guide orient="horz" pos="388"/>
        <p:guide orient="horz" pos="4052"/>
        <p:guide pos="7511"/>
        <p:guide orient="horz" pos="944"/>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464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962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813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3" name="图片 20" descr="D:\Users\Desktop\二级页面.png二级页面"/>
          <p:cNvPicPr>
            <a:picLocks noChangeAspect="1"/>
          </p:cNvPicPr>
          <p:nvPr userDrawn="1"/>
        </p:nvPicPr>
        <p:blipFill>
          <a:blip r:embed="rId2"/>
          <a:srcRect/>
          <a:stretch>
            <a:fillRect/>
          </a:stretch>
        </p:blipFill>
        <p:spPr>
          <a:xfrm>
            <a:off x="9055101" y="337820"/>
            <a:ext cx="2708487" cy="478790"/>
          </a:xfrm>
          <a:prstGeom prst="rect">
            <a:avLst/>
          </a:prstGeom>
          <a:noFill/>
          <a:ln w="9525">
            <a:noFill/>
          </a:ln>
        </p:spPr>
      </p:pic>
      <p:cxnSp>
        <p:nvCxnSpPr>
          <p:cNvPr id="54" name="直接连接符 53"/>
          <p:cNvCxnSpPr/>
          <p:nvPr userDrawn="1"/>
        </p:nvCxnSpPr>
        <p:spPr>
          <a:xfrm>
            <a:off x="11470005" y="1311911"/>
            <a:ext cx="0" cy="25495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6" name="图片 55" descr="D:\Users\Desktop\连廊展板.png连廊展板"/>
          <p:cNvPicPr>
            <a:picLocks noChangeAspect="1"/>
          </p:cNvPicPr>
          <p:nvPr userDrawn="1"/>
        </p:nvPicPr>
        <p:blipFill>
          <a:blip r:embed="rId3">
            <a:lum bright="100000"/>
          </a:blip>
          <a:srcRect/>
          <a:stretch>
            <a:fillRect/>
          </a:stretch>
        </p:blipFill>
        <p:spPr>
          <a:xfrm>
            <a:off x="11368723" y="4425950"/>
            <a:ext cx="202565" cy="1954530"/>
          </a:xfrm>
          <a:prstGeom prst="rect">
            <a:avLst/>
          </a:prstGeom>
        </p:spPr>
      </p:pic>
      <p:cxnSp>
        <p:nvCxnSpPr>
          <p:cNvPr id="71" name="直接连接符 70"/>
          <p:cNvCxnSpPr/>
          <p:nvPr userDrawn="1"/>
        </p:nvCxnSpPr>
        <p:spPr>
          <a:xfrm flipH="1">
            <a:off x="2811780" y="6507480"/>
            <a:ext cx="9387840" cy="0"/>
          </a:xfrm>
          <a:prstGeom prst="line">
            <a:avLst/>
          </a:prstGeom>
          <a:ln w="9525">
            <a:solidFill>
              <a:srgbClr val="2A4D85"/>
            </a:solidFill>
          </a:ln>
        </p:spPr>
        <p:style>
          <a:lnRef idx="1">
            <a:schemeClr val="accent1"/>
          </a:lnRef>
          <a:fillRef idx="0">
            <a:schemeClr val="accent1"/>
          </a:fillRef>
          <a:effectRef idx="0">
            <a:schemeClr val="accent1"/>
          </a:effectRef>
          <a:fontRef idx="minor">
            <a:schemeClr val="tx1"/>
          </a:fontRef>
        </p:style>
      </p:cxnSp>
      <p:pic>
        <p:nvPicPr>
          <p:cNvPr id="73" name="图片 72" descr="D:\Users\Desktop\连廊展板3.png连廊展板3"/>
          <p:cNvPicPr>
            <a:picLocks noChangeAspect="1"/>
          </p:cNvPicPr>
          <p:nvPr userDrawn="1"/>
        </p:nvPicPr>
        <p:blipFill>
          <a:blip r:embed="rId4"/>
          <a:srcRect/>
          <a:stretch>
            <a:fillRect/>
          </a:stretch>
        </p:blipFill>
        <p:spPr>
          <a:xfrm>
            <a:off x="241301" y="6311266"/>
            <a:ext cx="2410460" cy="241935"/>
          </a:xfrm>
          <a:prstGeom prst="rect">
            <a:avLst/>
          </a:prstGeom>
        </p:spPr>
      </p:pic>
      <p:grpSp>
        <p:nvGrpSpPr>
          <p:cNvPr id="11" name="组合 10"/>
          <p:cNvGrpSpPr/>
          <p:nvPr userDrawn="1"/>
        </p:nvGrpSpPr>
        <p:grpSpPr>
          <a:xfrm flipH="1">
            <a:off x="435188" y="1"/>
            <a:ext cx="146473" cy="1252855"/>
            <a:chOff x="485717" y="0"/>
            <a:chExt cx="208173" cy="2637737"/>
          </a:xfrm>
        </p:grpSpPr>
        <p:sp>
          <p:nvSpPr>
            <p:cNvPr id="2" name="椭圆 1"/>
            <p:cNvSpPr/>
            <p:nvPr/>
          </p:nvSpPr>
          <p:spPr>
            <a:xfrm>
              <a:off x="485717" y="2429564"/>
              <a:ext cx="208173" cy="208173"/>
            </a:xfrm>
            <a:prstGeom prst="ellipse">
              <a:avLst/>
            </a:pr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flipV="1">
              <a:off x="506506" y="0"/>
              <a:ext cx="166594" cy="2190750"/>
            </a:xfrm>
            <a:prstGeom prst="rect">
              <a:avLst/>
            </a:pr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7" name="任意多边形: 形状 26"/>
          <p:cNvSpPr/>
          <p:nvPr userDrawn="1"/>
        </p:nvSpPr>
        <p:spPr>
          <a:xfrm flipV="1">
            <a:off x="11506200" y="4902201"/>
            <a:ext cx="685800" cy="195579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Tree>
    <p:extLst>
      <p:ext uri="{BB962C8B-B14F-4D97-AF65-F5344CB8AC3E}">
        <p14:creationId xmlns:p14="http://schemas.microsoft.com/office/powerpoint/2010/main" val="257952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5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0616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464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829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932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69928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272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637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1859395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file:///\\2019&#24180;&#26187;&#22478;&#24066;&#27515;&#22240;&#30417;&#27979;&#25968;&#25454;.xlsx"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posit.co/download/rstudio-desktop" TargetMode="External"/><Relationship Id="rId4" Type="http://schemas.openxmlformats.org/officeDocument/2006/relationships/hyperlink" Target="https://cran.r-project.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5845" y="319687"/>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2" name="文本框 1"/>
          <p:cNvSpPr txBox="1"/>
          <p:nvPr/>
        </p:nvSpPr>
        <p:spPr>
          <a:xfrm>
            <a:off x="1709544" y="4348344"/>
            <a:ext cx="7848673" cy="923330"/>
          </a:xfrm>
          <a:prstGeom prst="rect">
            <a:avLst/>
          </a:prstGeom>
          <a:noFill/>
        </p:spPr>
        <p:txBody>
          <a:bodyPr wrap="square">
            <a:spAutoFit/>
          </a:bodyPr>
          <a:lstStyle/>
          <a:p>
            <a:pPr algn="ctr">
              <a:defRPr/>
            </a:pP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祝贵明   李奔  王彤</a:t>
            </a:r>
            <a:endPar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endParaRPr>
          </a:p>
          <a:p>
            <a:pPr algn="ctr">
              <a:defRPr/>
            </a:pP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山西医科大学公共卫生学院 </a:t>
            </a:r>
            <a:endPar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endParaRPr>
          </a:p>
          <a:p>
            <a:pPr algn="ctr">
              <a:defRPr/>
            </a:pP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时间：</a:t>
            </a:r>
            <a:r>
              <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2023</a:t>
            </a: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年</a:t>
            </a:r>
            <a:r>
              <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12</a:t>
            </a: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月</a:t>
            </a:r>
            <a:r>
              <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14</a:t>
            </a: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日</a:t>
            </a:r>
            <a:r>
              <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   </a:t>
            </a: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地点：山西 </a:t>
            </a:r>
            <a:r>
              <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 </a:t>
            </a:r>
            <a:r>
              <a:rPr lang="zh-CN" altLang="en-US"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rPr>
              <a:t>太原</a:t>
            </a:r>
            <a:endParaRPr lang="en-US" altLang="zh-CN" b="1" noProof="1">
              <a:solidFill>
                <a:srgbClr val="284078"/>
              </a:solidFill>
              <a:latin typeface="隶书" panose="02010509060101010101" pitchFamily="49" charset="-122"/>
              <a:ea typeface="隶书" panose="02010509060101010101" pitchFamily="49" charset="-122"/>
              <a:cs typeface="微软雅黑" panose="020B0503020204020204" charset="-122"/>
              <a:sym typeface="+mn-lt"/>
            </a:endParaRPr>
          </a:p>
        </p:txBody>
      </p:sp>
      <p:pic>
        <p:nvPicPr>
          <p:cNvPr id="43" name="图片 20" descr="D:\Users\Desktop\二级页面.png二级页面"/>
          <p:cNvPicPr>
            <a:picLocks noChangeAspect="1"/>
          </p:cNvPicPr>
          <p:nvPr userDrawn="1"/>
        </p:nvPicPr>
        <p:blipFill>
          <a:blip r:embed="rId2"/>
          <a:srcRect/>
          <a:stretch>
            <a:fillRect/>
          </a:stretch>
        </p:blipFill>
        <p:spPr>
          <a:xfrm>
            <a:off x="9558217" y="295567"/>
            <a:ext cx="2165985" cy="509905"/>
          </a:xfrm>
          <a:prstGeom prst="rect">
            <a:avLst/>
          </a:prstGeom>
          <a:noFill/>
          <a:ln w="9525">
            <a:noFill/>
          </a:ln>
        </p:spPr>
      </p:pic>
      <p:sp>
        <p:nvSpPr>
          <p:cNvPr id="3" name="文本框 2">
            <a:extLst>
              <a:ext uri="{FF2B5EF4-FFF2-40B4-BE49-F238E27FC236}">
                <a16:creationId xmlns:a16="http://schemas.microsoft.com/office/drawing/2014/main" id="{0C2D5AC6-73AA-CA04-A8CA-8A1958EECD6D}"/>
              </a:ext>
            </a:extLst>
          </p:cNvPr>
          <p:cNvSpPr txBox="1"/>
          <p:nvPr/>
        </p:nvSpPr>
        <p:spPr>
          <a:xfrm>
            <a:off x="1140032" y="2381849"/>
            <a:ext cx="9618785" cy="1073884"/>
          </a:xfrm>
          <a:prstGeom prst="rect">
            <a:avLst/>
          </a:prstGeom>
          <a:noFill/>
        </p:spPr>
        <p:txBody>
          <a:bodyPr wrap="square" rtlCol="0">
            <a:spAutoFit/>
          </a:bodyPr>
          <a:lstStyle/>
          <a:p>
            <a:pPr algn="ctr">
              <a:lnSpc>
                <a:spcPct val="150000"/>
              </a:lnSpc>
            </a:pPr>
            <a:r>
              <a:rPr lang="zh-CN" altLang="en-US" sz="4800" b="1" kern="100">
                <a:solidFill>
                  <a:schemeClr val="accent1">
                    <a:lumMod val="50000"/>
                  </a:schemeClr>
                </a:solidFill>
                <a:latin typeface="隶书" panose="02010509060101010101" pitchFamily="49" charset="-122"/>
                <a:ea typeface="隶书" panose="02010509060101010101" pitchFamily="49" charset="-122"/>
              </a:rPr>
              <a:t>人群空气污染暴露效应基本分析</a:t>
            </a:r>
            <a:endParaRPr lang="zh-CN" altLang="en-US" sz="4800"/>
          </a:p>
        </p:txBody>
      </p:sp>
      <p:pic>
        <p:nvPicPr>
          <p:cNvPr id="6" name="图片 5">
            <a:extLst>
              <a:ext uri="{FF2B5EF4-FFF2-40B4-BE49-F238E27FC236}">
                <a16:creationId xmlns:a16="http://schemas.microsoft.com/office/drawing/2014/main" id="{58A44438-C930-037B-A05E-6C07BBC212C3}"/>
              </a:ext>
            </a:extLst>
          </p:cNvPr>
          <p:cNvPicPr>
            <a:picLocks noChangeAspect="1"/>
          </p:cNvPicPr>
          <p:nvPr/>
        </p:nvPicPr>
        <p:blipFill>
          <a:blip r:embed="rId3"/>
          <a:stretch>
            <a:fillRect/>
          </a:stretch>
        </p:blipFill>
        <p:spPr>
          <a:xfrm>
            <a:off x="7495273" y="62285"/>
            <a:ext cx="1604766" cy="10279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647"/>
    </mc:Choice>
    <mc:Fallback xmlns="">
      <p:transition advTm="46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835269" y="1606100"/>
            <a:ext cx="10849707" cy="4801314"/>
          </a:xfrm>
          <a:prstGeom prst="rect">
            <a:avLst/>
          </a:prstGeom>
          <a:noFill/>
        </p:spPr>
        <p:txBody>
          <a:bodyPr wrap="square">
            <a:spAutoFit/>
          </a:bodyPr>
          <a:lstStyle/>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温度或湿度数据处理</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读取数据集</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library(readxl)</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data3 &lt;- read_excel("G:\\2023</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培训班</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基本数据处理</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\\2019</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年晋城市气象资料数据</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.xls",sheet=2)</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str(data3)</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将数据集拆分成每</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行一组</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grouped_data &lt;- split(data3, rep(1:ceiling(nrow(data3)/2), each = 2, length.out = nrow(data3)))</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计算每组的平均值</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group_means &lt;- lapply(grouped_data, function(group) {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col_means &lt;- colMeans(group, na.rm = TRUE)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每列的平均值  </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col_means[is.nan(col_means)] &lt;- NA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将</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NaN</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替换为</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  col_means</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合并每个组的平均值为一个数据框</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result_table2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&lt;- do.call(rbind, group_means)</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View(result_table2)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077485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2201008" y="2271496"/>
            <a:ext cx="9185030" cy="3139321"/>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结局数据处理（分为死亡数据和门急诊数据）</a:t>
            </a:r>
          </a:p>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死亡数据处理</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死因检测资料处理</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data4&lt;-read.xlsx("G:\\2023</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培训班</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基本数据处理</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hlinkClick r:id="rId3" action="ppaction://hlinkfile"/>
              </a:rPr>
              <a:t>\\2019</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hlinkClick r:id="rId3" action="ppaction://hlinkfile"/>
              </a:rPr>
              <a:t>年晋城市死因监测数据</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hlinkClick r:id="rId3" action="ppaction://hlinkfile"/>
              </a:rPr>
              <a:t>.xlsx</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summary(data4)</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data4$date&lt;-as.Date(data4$</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死亡时间</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,origin = "1899-12-30")</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summary(data4$date)</a:t>
            </a:r>
          </a:p>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deathsum</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&lt;-table(data4$date)</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View(deathsum)</a:t>
            </a:r>
            <a:endParaRPr lang="en-US" altLang="zh-CN" kern="10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487329"/>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835689" y="1735166"/>
            <a:ext cx="9989331" cy="4524315"/>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结局数据处理（分为死亡数据和门急诊数据）</a:t>
            </a:r>
            <a:endPar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en-US"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门诊数据处理</a:t>
            </a:r>
            <a:endPar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a:t>
            </a:r>
            <a:r>
              <a:rPr lang="zh-CN" altLang="en-US" b="1" kern="100">
                <a:latin typeface="等线" panose="02010600030101010101" pitchFamily="2" charset="-122"/>
                <a:ea typeface="等线" panose="02010600030101010101" pitchFamily="2" charset="-122"/>
                <a:cs typeface="Times New Roman" panose="02020603050405020304" pitchFamily="18" charset="0"/>
              </a:rPr>
              <a:t>门诊资料处理</a:t>
            </a:r>
            <a:endParaRPr lang="en-US" altLang="zh-CN"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data5&lt;-read.xlsx("G:\\2023</a:t>
            </a:r>
            <a:r>
              <a:rPr lang="zh-CN" altLang="en-US" b="1" kern="100">
                <a:latin typeface="等线" panose="02010600030101010101" pitchFamily="2" charset="-122"/>
                <a:ea typeface="等线" panose="02010600030101010101" pitchFamily="2" charset="-122"/>
                <a:cs typeface="Times New Roman" panose="02020603050405020304" pitchFamily="18" charset="0"/>
              </a:rPr>
              <a:t>培训班</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r>
              <a:rPr lang="zh-CN" altLang="en-US" b="1" kern="100">
                <a:latin typeface="等线" panose="02010600030101010101" pitchFamily="2" charset="-122"/>
                <a:ea typeface="等线" panose="02010600030101010101" pitchFamily="2" charset="-122"/>
                <a:cs typeface="Times New Roman" panose="02020603050405020304" pitchFamily="18" charset="0"/>
              </a:rPr>
              <a:t>基本数据处理</a:t>
            </a:r>
            <a:r>
              <a:rPr lang="en-US" altLang="zh-CN" b="1" kern="100">
                <a:latin typeface="等线" panose="02010600030101010101" pitchFamily="2" charset="-122"/>
                <a:ea typeface="等线" panose="02010600030101010101" pitchFamily="2" charset="-122"/>
                <a:cs typeface="Times New Roman" panose="02020603050405020304" pitchFamily="18" charset="0"/>
              </a:rPr>
              <a:t>\\2019</a:t>
            </a:r>
            <a:r>
              <a:rPr lang="zh-CN" altLang="en-US" b="1" kern="100">
                <a:latin typeface="等线" panose="02010600030101010101" pitchFamily="2" charset="-122"/>
                <a:ea typeface="等线" panose="02010600030101010101" pitchFamily="2" charset="-122"/>
                <a:cs typeface="Times New Roman" panose="02020603050405020304" pitchFamily="18" charset="0"/>
              </a:rPr>
              <a:t>年晋城市医院门诊数据</a:t>
            </a:r>
            <a:r>
              <a:rPr lang="en-US" altLang="zh-CN" b="1" kern="100">
                <a:latin typeface="等线" panose="02010600030101010101" pitchFamily="2" charset="-122"/>
                <a:ea typeface="等线" panose="02010600030101010101" pitchFamily="2" charset="-122"/>
                <a:cs typeface="Times New Roman" panose="02020603050405020304" pitchFamily="18" charset="0"/>
              </a:rPr>
              <a:t>.xlsx",sheet=2)</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str(data5)</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data5$</a:t>
            </a:r>
            <a:r>
              <a:rPr lang="zh-CN" altLang="en-US" b="1" kern="100">
                <a:latin typeface="等线" panose="02010600030101010101" pitchFamily="2" charset="-122"/>
                <a:ea typeface="等线" panose="02010600030101010101" pitchFamily="2" charset="-122"/>
                <a:cs typeface="Times New Roman" panose="02020603050405020304" pitchFamily="18" charset="0"/>
              </a:rPr>
              <a:t>门诊总量</a:t>
            </a:r>
            <a:r>
              <a:rPr lang="en-US" altLang="zh-CN" b="1" kern="100">
                <a:latin typeface="等线" panose="02010600030101010101" pitchFamily="2" charset="-122"/>
                <a:ea typeface="等线" panose="02010600030101010101" pitchFamily="2" charset="-122"/>
                <a:cs typeface="Times New Roman" panose="02020603050405020304" pitchFamily="18" charset="0"/>
              </a:rPr>
              <a:t>&lt;-as.numeric(data5$</a:t>
            </a:r>
            <a:r>
              <a:rPr lang="zh-CN" altLang="en-US" b="1" kern="100">
                <a:latin typeface="等线" panose="02010600030101010101" pitchFamily="2" charset="-122"/>
                <a:ea typeface="等线" panose="02010600030101010101" pitchFamily="2" charset="-122"/>
                <a:cs typeface="Times New Roman" panose="02020603050405020304" pitchFamily="18" charset="0"/>
              </a:rPr>
              <a:t>门诊总量</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 </a:t>
            </a:r>
            <a:r>
              <a:rPr lang="zh-CN" altLang="en-US" b="1" kern="100">
                <a:latin typeface="等线" panose="02010600030101010101" pitchFamily="2" charset="-122"/>
                <a:ea typeface="等线" panose="02010600030101010101" pitchFamily="2" charset="-122"/>
                <a:cs typeface="Times New Roman" panose="02020603050405020304" pitchFamily="18" charset="0"/>
              </a:rPr>
              <a:t>使用 </a:t>
            </a:r>
            <a:r>
              <a:rPr lang="en-US" altLang="zh-CN" b="1" kern="100">
                <a:latin typeface="等线" panose="02010600030101010101" pitchFamily="2" charset="-122"/>
                <a:ea typeface="等线" panose="02010600030101010101" pitchFamily="2" charset="-122"/>
                <a:cs typeface="Times New Roman" panose="02020603050405020304" pitchFamily="18" charset="0"/>
              </a:rPr>
              <a:t>na.omit() </a:t>
            </a:r>
            <a:r>
              <a:rPr lang="zh-CN" altLang="en-US" b="1" kern="100">
                <a:latin typeface="等线" panose="02010600030101010101" pitchFamily="2" charset="-122"/>
                <a:ea typeface="等线" panose="02010600030101010101" pitchFamily="2" charset="-122"/>
                <a:cs typeface="Times New Roman" panose="02020603050405020304" pitchFamily="18" charset="0"/>
              </a:rPr>
              <a:t>函数删除包含缺失值的行</a:t>
            </a:r>
            <a:endParaRPr lang="en-US" altLang="zh-CN"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data5 &lt;- na.omit(data5)</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any(is.na(data3))</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 </a:t>
            </a:r>
            <a:r>
              <a:rPr lang="zh-CN" altLang="en-US" b="1" kern="100">
                <a:latin typeface="等线" panose="02010600030101010101" pitchFamily="2" charset="-122"/>
                <a:ea typeface="等线" panose="02010600030101010101" pitchFamily="2" charset="-122"/>
                <a:cs typeface="Times New Roman" panose="02020603050405020304" pitchFamily="18" charset="0"/>
              </a:rPr>
              <a:t>使用</a:t>
            </a:r>
            <a:r>
              <a:rPr lang="en-US" altLang="zh-CN" b="1" kern="100">
                <a:latin typeface="等线" panose="02010600030101010101" pitchFamily="2" charset="-122"/>
                <a:ea typeface="等线" panose="02010600030101010101" pitchFamily="2" charset="-122"/>
                <a:cs typeface="Times New Roman" panose="02020603050405020304" pitchFamily="18" charset="0"/>
              </a:rPr>
              <a:t>dplyr</a:t>
            </a:r>
            <a:r>
              <a:rPr lang="zh-CN" altLang="en-US" b="1" kern="100">
                <a:latin typeface="等线" panose="02010600030101010101" pitchFamily="2" charset="-122"/>
                <a:ea typeface="等线" panose="02010600030101010101" pitchFamily="2" charset="-122"/>
                <a:cs typeface="Times New Roman" panose="02020603050405020304" pitchFamily="18" charset="0"/>
              </a:rPr>
              <a:t>库进行按日期求和</a:t>
            </a:r>
            <a:endParaRPr lang="en-US" altLang="zh-CN"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result</a:t>
            </a:r>
            <a:r>
              <a:rPr lang="en-US" altLang="zh-CN" b="1" kern="100">
                <a:latin typeface="等线" panose="02010600030101010101" pitchFamily="2" charset="-122"/>
                <a:ea typeface="等线" panose="02010600030101010101" pitchFamily="2" charset="-122"/>
                <a:cs typeface="Times New Roman" panose="02020603050405020304" pitchFamily="18" charset="0"/>
              </a:rPr>
              <a:t> &lt;- data5 %&gt;% </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               group_by(</a:t>
            </a:r>
            <a:r>
              <a:rPr lang="zh-CN" altLang="en-US" b="1" kern="100">
                <a:latin typeface="等线" panose="02010600030101010101" pitchFamily="2" charset="-122"/>
                <a:ea typeface="等线" panose="02010600030101010101" pitchFamily="2" charset="-122"/>
                <a:cs typeface="Times New Roman" panose="02020603050405020304" pitchFamily="18" charset="0"/>
              </a:rPr>
              <a:t>接诊日期</a:t>
            </a:r>
            <a:r>
              <a:rPr lang="en-US" altLang="zh-CN" b="1" kern="100">
                <a:latin typeface="等线" panose="02010600030101010101" pitchFamily="2" charset="-122"/>
                <a:ea typeface="等线" panose="02010600030101010101" pitchFamily="2" charset="-122"/>
                <a:cs typeface="Times New Roman" panose="02020603050405020304" pitchFamily="18" charset="0"/>
              </a:rPr>
              <a:t>) %&gt;%  </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               summarize(Sum_Value = sum(</a:t>
            </a:r>
            <a:r>
              <a:rPr lang="zh-CN" altLang="en-US" b="1" kern="100">
                <a:latin typeface="等线" panose="02010600030101010101" pitchFamily="2" charset="-122"/>
                <a:ea typeface="等线" panose="02010600030101010101" pitchFamily="2" charset="-122"/>
                <a:cs typeface="Times New Roman" panose="02020603050405020304" pitchFamily="18" charset="0"/>
              </a:rPr>
              <a:t>门诊总量</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 </a:t>
            </a:r>
            <a:r>
              <a:rPr lang="zh-CN" altLang="en-US" b="1" kern="100">
                <a:latin typeface="等线" panose="02010600030101010101" pitchFamily="2" charset="-122"/>
                <a:ea typeface="等线" panose="02010600030101010101" pitchFamily="2" charset="-122"/>
                <a:cs typeface="Times New Roman" panose="02020603050405020304" pitchFamily="18" charset="0"/>
              </a:rPr>
              <a:t>打印结果</a:t>
            </a:r>
            <a:endParaRPr lang="en-US" altLang="zh-CN" b="1" kern="10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View(</a:t>
            </a:r>
            <a:r>
              <a:rPr lang="en-US" altLang="zh-CN"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result</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17756026"/>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2339174" y="1744123"/>
            <a:ext cx="9989331" cy="4524315"/>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合并数据集</a:t>
            </a:r>
            <a:endPar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en-US" b="1" kern="100">
                <a:solidFill>
                  <a:srgbClr val="FF0000"/>
                </a:solidFill>
                <a:latin typeface="等线" panose="02010600030101010101" pitchFamily="2" charset="-122"/>
                <a:ea typeface="等线" panose="02010600030101010101" pitchFamily="2" charset="-122"/>
                <a:cs typeface="Times New Roman" panose="02020603050405020304" pitchFamily="18" charset="0"/>
              </a:rPr>
              <a:t>查看需要合并的数据集</a:t>
            </a:r>
            <a:endParaRPr lang="en-US" altLang="zh-CN" b="1" kern="10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View(result_table2)</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View(result_table)</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View(deathsum)</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View(result)</a:t>
            </a:r>
          </a:p>
          <a:p>
            <a:pPr algn="just"/>
            <a:endPar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使用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cbind()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函数进行横向合并</a:t>
            </a:r>
          </a:p>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merged_df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&lt;- cbind(</a:t>
            </a:r>
            <a:r>
              <a:rPr lang="en-US" altLang="zh-CN" b="1" kern="100">
                <a:latin typeface="等线" panose="02010600030101010101" pitchFamily="2" charset="-122"/>
                <a:ea typeface="等线" panose="02010600030101010101" pitchFamily="2" charset="-122"/>
                <a:cs typeface="Times New Roman" panose="02020603050405020304" pitchFamily="18" charset="0"/>
              </a:rPr>
              <a:t>result_table2, result_table, deathsum, result</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输出结果</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View(merged_df)</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str(merged_df)</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summary(merged_df)</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merged_df$date&lt;-as.Date(merged_df$Var1)</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625574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2212732" y="1714689"/>
            <a:ext cx="8891953" cy="4524315"/>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空缺值处理</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install.packages("zoo")</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library(zoo)</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创建单个缺失示例数据</a:t>
            </a:r>
          </a:p>
          <a:p>
            <a:pPr algn="just"/>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&lt;- data.frame(Column = c(1, 2, NA, 4, 5, NA, 7, 8, 9))</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df$Column_filled &lt;- na.approx(</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Column</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print(</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创建连续缺失示例数据</a:t>
            </a:r>
          </a:p>
          <a:p>
            <a:pPr algn="just"/>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&lt;- data.frame(Column = c(1, 2, NA, NA, 2, NA, NA, 3, 9))</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df$Column_filled &lt;- na.approx(</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Column</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print(</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df</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endParaRPr lang="zh-CN" altLang="en-US"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使用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any()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和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is.na()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检查是否有空缺值</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any(is.na(df))</a:t>
            </a:r>
          </a:p>
          <a:p>
            <a:pPr algn="just"/>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1889201"/>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621325" y="1887716"/>
            <a:ext cx="8891953" cy="3693319"/>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相关性分析</a:t>
            </a:r>
            <a:endPar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重命名第</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7</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列和第</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11</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列</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names(merged_df)[9] &lt;-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每日死亡人数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names(merged_df)[11] &lt;-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每日门诊人数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选择特定的行和列</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selected_data &lt;- merged_df[c(1:7,9,11)]</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使用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cor()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函数计算相关性矩阵</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cor_matrix &lt;- cor(selected_data)</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输出相关性矩阵</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print(cor_matrix)</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绘制相关性矩阵的热图</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install.packages("corrplot")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library(corrplot)</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corrplot(cor_matrix, method = "color", addCoef.col = "white")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608A3B4-86FE-EF49-EFAB-AD5FDD763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95" y="1276965"/>
            <a:ext cx="4479165" cy="4562790"/>
          </a:xfrm>
          <a:prstGeom prst="rect">
            <a:avLst/>
          </a:prstGeom>
        </p:spPr>
      </p:pic>
    </p:spTree>
    <p:extLst>
      <p:ext uri="{BB962C8B-B14F-4D97-AF65-F5344CB8AC3E}">
        <p14:creationId xmlns:p14="http://schemas.microsoft.com/office/powerpoint/2010/main" val="407862482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00379E-1E51-4336-FBF2-DF4F91DE9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191" y="531747"/>
            <a:ext cx="4202695" cy="4281159"/>
          </a:xfrm>
          <a:prstGeom prst="rect">
            <a:avLst/>
          </a:prstGeom>
        </p:spPr>
      </p:pic>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3"/>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596155" y="1673585"/>
            <a:ext cx="8891953" cy="3139321"/>
          </a:xfrm>
          <a:prstGeom prst="rect">
            <a:avLst/>
          </a:prstGeom>
          <a:noFill/>
        </p:spPr>
        <p:txBody>
          <a:bodyPr wrap="square">
            <a:spAutoFit/>
          </a:bodyPr>
          <a:lstStyle/>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相关性分析</a:t>
            </a:r>
            <a:endPar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install.packages("ggplot2")</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library(ggplot2)</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p1&lt;- ggplot(data = merged_df, aes(x = date, y = PM10)) +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geom_line(color = “#00AFBB”, size = 1) +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labs(x=“</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时间</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”,y = bquote(</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每日</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PM[10]~</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浓度</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el-GR" altLang="zh-CN" sz="1800" b="1" kern="100">
                <a:effectLst/>
                <a:latin typeface="等线" panose="02010600030101010101" pitchFamily="2" charset="-122"/>
                <a:ea typeface="等线" panose="02010600030101010101" pitchFamily="2" charset="-122"/>
                <a:cs typeface="Times New Roman" panose="02020603050405020304" pitchFamily="18" charset="0"/>
              </a:rPr>
              <a:t>μ</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g/m^3))) +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修改下、</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y</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轴的名称  </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theme_minimal()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P1</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p2&lt;-p1+ stat_smooth(  color = "#FC4E07",fill = "#FC4E07" , method = "gam")</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p2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2988743"/>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flipV="1">
            <a:off x="10153650" y="5396866"/>
            <a:ext cx="514350" cy="146684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5" name="直接连接符 34"/>
          <p:cNvCxnSpPr/>
          <p:nvPr/>
        </p:nvCxnSpPr>
        <p:spPr>
          <a:xfrm>
            <a:off x="4629626" y="6339840"/>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3" name="图片 72" descr="D:\Users\Desktop\连廊展板3.png连廊展板3"/>
          <p:cNvPicPr>
            <a:picLocks noChangeAspect="1"/>
          </p:cNvPicPr>
          <p:nvPr userDrawn="1"/>
        </p:nvPicPr>
        <p:blipFill>
          <a:blip r:embed="rId2"/>
          <a:srcRect/>
          <a:stretch>
            <a:fillRect/>
          </a:stretch>
        </p:blipFill>
        <p:spPr>
          <a:xfrm>
            <a:off x="2699861" y="6248162"/>
            <a:ext cx="1827848" cy="183356"/>
          </a:xfrm>
          <a:prstGeom prst="rect">
            <a:avLst/>
          </a:prstGeom>
        </p:spPr>
      </p:pic>
      <p:pic>
        <p:nvPicPr>
          <p:cNvPr id="43" name="图片 20" descr="D:\Users\Desktop\二级页面.png二级页面"/>
          <p:cNvPicPr>
            <a:picLocks noChangeAspect="1"/>
          </p:cNvPicPr>
          <p:nvPr userDrawn="1"/>
        </p:nvPicPr>
        <p:blipFill>
          <a:blip r:embed="rId3"/>
          <a:srcRect/>
          <a:stretch>
            <a:fillRect/>
          </a:stretch>
        </p:blipFill>
        <p:spPr>
          <a:xfrm>
            <a:off x="9585007" y="263206"/>
            <a:ext cx="2165985" cy="509905"/>
          </a:xfrm>
          <a:prstGeom prst="rect">
            <a:avLst/>
          </a:prstGeom>
          <a:noFill/>
          <a:ln w="9525">
            <a:noFill/>
          </a:ln>
        </p:spPr>
      </p:pic>
      <p:sp>
        <p:nvSpPr>
          <p:cNvPr id="28" name="图文框 27"/>
          <p:cNvSpPr/>
          <p:nvPr/>
        </p:nvSpPr>
        <p:spPr>
          <a:xfrm>
            <a:off x="2699658" y="2024134"/>
            <a:ext cx="4811486" cy="3046376"/>
          </a:xfrm>
          <a:prstGeom prst="frame">
            <a:avLst>
              <a:gd name="adj1" fmla="val 19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文本框 9"/>
          <p:cNvSpPr txBox="1"/>
          <p:nvPr/>
        </p:nvSpPr>
        <p:spPr>
          <a:xfrm>
            <a:off x="3320030" y="3140839"/>
            <a:ext cx="3570832" cy="646331"/>
          </a:xfrm>
          <a:prstGeom prst="rect">
            <a:avLst/>
          </a:prstGeom>
          <a:noFill/>
        </p:spPr>
        <p:txBody>
          <a:bodyPr wrap="square" rtlCol="0">
            <a:spAutoFit/>
          </a:bodyPr>
          <a:lstStyle/>
          <a:p>
            <a:pPr algn="just"/>
            <a:r>
              <a:rPr kumimoji="1" lang="zh-CN" altLang="en-US" sz="3600" b="1">
                <a:solidFill>
                  <a:srgbClr val="284078"/>
                </a:solidFill>
                <a:latin typeface="微软雅黑" panose="020B0503020204020204" charset="-122"/>
                <a:ea typeface="微软雅黑" panose="020B0503020204020204" charset="-122"/>
                <a:sym typeface="+mn-ea"/>
              </a:rPr>
              <a:t>单污染物模型</a:t>
            </a:r>
            <a:endParaRPr kumimoji="1" lang="zh-CN" altLang="en-US" sz="3600" b="1" dirty="0">
              <a:solidFill>
                <a:srgbClr val="284078"/>
              </a:solidFill>
              <a:latin typeface="微软雅黑" panose="020B0503020204020204" charset="-122"/>
              <a:ea typeface="微软雅黑" panose="020B0503020204020204" charset="-122"/>
              <a:sym typeface="+mn-ea"/>
            </a:endParaRPr>
          </a:p>
        </p:txBody>
      </p:sp>
      <p:sp>
        <p:nvSpPr>
          <p:cNvPr id="13" name="矩形: 圆角 8"/>
          <p:cNvSpPr/>
          <p:nvPr/>
        </p:nvSpPr>
        <p:spPr>
          <a:xfrm>
            <a:off x="2257017" y="3027251"/>
            <a:ext cx="1012373" cy="1012371"/>
          </a:xfrm>
          <a:prstGeom prst="roundRect">
            <a:avLst>
              <a:gd name="adj" fmla="val 7929"/>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50" b="1" i="1">
                <a:solidFill>
                  <a:srgbClr val="284078"/>
                </a:solidFill>
                <a:latin typeface="微软雅黑" panose="020B0503020204020204" charset="-122"/>
                <a:ea typeface="微软雅黑" panose="020B0503020204020204" charset="-122"/>
              </a:rPr>
              <a:t>02</a:t>
            </a:r>
            <a:endParaRPr lang="en-US" altLang="zh-CN" sz="4050" b="1" i="1" dirty="0">
              <a:solidFill>
                <a:srgbClr val="284078"/>
              </a:solidFill>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8CD884CE-A830-CCA4-517F-55BBD4BFE00A}"/>
              </a:ext>
            </a:extLst>
          </p:cNvPr>
          <p:cNvPicPr>
            <a:picLocks noChangeAspect="1"/>
          </p:cNvPicPr>
          <p:nvPr/>
        </p:nvPicPr>
        <p:blipFill>
          <a:blip r:embed="rId4"/>
          <a:stretch>
            <a:fillRect/>
          </a:stretch>
        </p:blipFill>
        <p:spPr>
          <a:xfrm>
            <a:off x="7803981" y="152932"/>
            <a:ext cx="1604766" cy="1027918"/>
          </a:xfrm>
          <a:prstGeom prst="rect">
            <a:avLst/>
          </a:prstGeom>
        </p:spPr>
      </p:pic>
      <p:sp>
        <p:nvSpPr>
          <p:cNvPr id="4" name="文本框 3">
            <a:extLst>
              <a:ext uri="{FF2B5EF4-FFF2-40B4-BE49-F238E27FC236}">
                <a16:creationId xmlns:a16="http://schemas.microsoft.com/office/drawing/2014/main" id="{85A803ED-0B0A-C0CC-A467-0E1CB762344D}"/>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851091755"/>
      </p:ext>
    </p:extLst>
  </p:cSld>
  <p:clrMapOvr>
    <a:masterClrMapping/>
  </p:clrMapOvr>
  <mc:AlternateContent xmlns:mc="http://schemas.openxmlformats.org/markup-compatibility/2006" xmlns:p14="http://schemas.microsoft.com/office/powerpoint/2010/main">
    <mc:Choice Requires="p14">
      <p:transition p14:dur="0" advTm="3774"/>
    </mc:Choice>
    <mc:Fallback xmlns="">
      <p:transition advTm="377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3" y="1190602"/>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广义相加模型（</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Generalized Additive Model</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GAM</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短期效应</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3" name="文本框 2">
            <a:extLst>
              <a:ext uri="{FF2B5EF4-FFF2-40B4-BE49-F238E27FC236}">
                <a16:creationId xmlns:a16="http://schemas.microsoft.com/office/drawing/2014/main" id="{35CD1264-4FCA-F179-2D84-31EA7BA9AB1A}"/>
              </a:ext>
            </a:extLst>
          </p:cNvPr>
          <p:cNvSpPr txBox="1"/>
          <p:nvPr/>
        </p:nvSpPr>
        <p:spPr>
          <a:xfrm>
            <a:off x="1227775" y="1706954"/>
            <a:ext cx="11301263" cy="5632311"/>
          </a:xfrm>
          <a:prstGeom prst="rect">
            <a:avLst/>
          </a:prstGeom>
          <a:noFill/>
        </p:spPr>
        <p:txBody>
          <a:bodyPr wrap="square">
            <a:spAutoFit/>
          </a:bodyPr>
          <a:lstStyle/>
          <a:p>
            <a:r>
              <a:rPr lang="en-US" altLang="zh-CN" b="1">
                <a:solidFill>
                  <a:srgbClr val="FF0000"/>
                </a:solidFill>
              </a:rPr>
              <a:t>###</a:t>
            </a:r>
            <a:r>
              <a:rPr lang="zh-CN" altLang="en-US" b="1">
                <a:solidFill>
                  <a:srgbClr val="FF0000"/>
                </a:solidFill>
              </a:rPr>
              <a:t>拟合</a:t>
            </a:r>
            <a:r>
              <a:rPr lang="en-US" altLang="zh-CN" b="1">
                <a:solidFill>
                  <a:srgbClr val="FF0000"/>
                </a:solidFill>
              </a:rPr>
              <a:t>GAM</a:t>
            </a:r>
          </a:p>
          <a:p>
            <a:r>
              <a:rPr lang="zh-CN" altLang="en-US" b="1"/>
              <a:t>install.packages("mgcv")</a:t>
            </a:r>
          </a:p>
          <a:p>
            <a:r>
              <a:rPr lang="zh-CN" altLang="en-US" b="1"/>
              <a:t>library(mgcv)</a:t>
            </a:r>
            <a:endParaRPr lang="en-US" altLang="zh-CN" b="1"/>
          </a:p>
          <a:p>
            <a:r>
              <a:rPr lang="zh-CN" altLang="en-US" b="1"/>
              <a:t>install.packages(“</a:t>
            </a:r>
            <a:r>
              <a:rPr lang="en-US" altLang="zh-CN" b="1"/>
              <a:t>splines</a:t>
            </a:r>
            <a:r>
              <a:rPr lang="zh-CN" altLang="en-US" b="1"/>
              <a:t>")</a:t>
            </a:r>
          </a:p>
          <a:p>
            <a:r>
              <a:rPr lang="zh-CN" altLang="en-US" b="1"/>
              <a:t>library(</a:t>
            </a:r>
            <a:r>
              <a:rPr lang="en-US" altLang="zh-CN" b="1"/>
              <a:t>splines</a:t>
            </a:r>
            <a:r>
              <a:rPr lang="zh-CN" altLang="en-US" b="1"/>
              <a:t>)</a:t>
            </a:r>
            <a:endParaRPr lang="en-US" altLang="zh-CN" b="1"/>
          </a:p>
          <a:p>
            <a:r>
              <a:rPr lang="en-US" altLang="zh-CN" b="1"/>
              <a:t>#</a:t>
            </a:r>
            <a:r>
              <a:rPr lang="zh-CN" altLang="en-US" b="1" i="0">
                <a:effectLst/>
                <a:latin typeface="Söhne"/>
              </a:rPr>
              <a:t>结构信息，包括列名、数据类型等</a:t>
            </a:r>
            <a:endParaRPr lang="en-US" altLang="zh-CN" b="1"/>
          </a:p>
          <a:p>
            <a:r>
              <a:rPr lang="en-US" altLang="zh-CN" b="1"/>
              <a:t>str(merged_df)</a:t>
            </a:r>
          </a:p>
          <a:p>
            <a:r>
              <a:rPr lang="en-US" altLang="zh-CN" b="1"/>
              <a:t>merged_df$dow&lt;-as.factor(weekdays(merged_df$date))</a:t>
            </a:r>
          </a:p>
          <a:p>
            <a:r>
              <a:rPr lang="en-US" altLang="zh-CN" b="1"/>
              <a:t>#</a:t>
            </a:r>
            <a:r>
              <a:rPr lang="zh-CN" altLang="en-US" b="1"/>
              <a:t>拟合模型</a:t>
            </a:r>
            <a:endParaRPr lang="en-US" altLang="zh-CN" b="1"/>
          </a:p>
          <a:p>
            <a:r>
              <a:rPr lang="en-US" altLang="zh-CN" b="1"/>
              <a:t>model&lt;-gam(</a:t>
            </a:r>
            <a:r>
              <a:rPr lang="zh-CN" altLang="en-US" b="1"/>
              <a:t>每日死亡人数</a:t>
            </a:r>
            <a:r>
              <a:rPr lang="en-US" altLang="zh-CN" b="1"/>
              <a:t>~PM10+ns(date,df=</a:t>
            </a:r>
            <a:r>
              <a:rPr lang="en-US" altLang="zh-CN" b="1">
                <a:highlight>
                  <a:srgbClr val="FFFF00"/>
                </a:highlight>
              </a:rPr>
              <a:t>1</a:t>
            </a:r>
            <a:r>
              <a:rPr lang="en-US" altLang="zh-CN" b="1"/>
              <a:t>*</a:t>
            </a:r>
            <a:r>
              <a:rPr lang="en-US" altLang="zh-CN" b="1">
                <a:highlight>
                  <a:srgbClr val="FFFF00"/>
                </a:highlight>
              </a:rPr>
              <a:t>7</a:t>
            </a:r>
            <a:r>
              <a:rPr lang="en-US" altLang="zh-CN" b="1"/>
              <a:t>)+ </a:t>
            </a:r>
          </a:p>
          <a:p>
            <a:r>
              <a:rPr lang="en-US" altLang="zh-CN" b="1"/>
              <a:t>                         ns(CO,df=</a:t>
            </a:r>
            <a:r>
              <a:rPr lang="en-US" altLang="zh-CN" b="1">
                <a:highlight>
                  <a:srgbClr val="FFFF00"/>
                </a:highlight>
              </a:rPr>
              <a:t>1</a:t>
            </a:r>
            <a:r>
              <a:rPr lang="en-US" altLang="zh-CN" b="1"/>
              <a:t>*</a:t>
            </a:r>
            <a:r>
              <a:rPr lang="en-US" altLang="zh-CN" b="1">
                <a:highlight>
                  <a:srgbClr val="FFFF00"/>
                </a:highlight>
              </a:rPr>
              <a:t>3</a:t>
            </a:r>
            <a:r>
              <a:rPr lang="en-US" altLang="zh-CN" b="1"/>
              <a:t>)+ns(SO2,df=</a:t>
            </a:r>
            <a:r>
              <a:rPr lang="en-US" altLang="zh-CN" b="1">
                <a:highlight>
                  <a:srgbClr val="FFFF00"/>
                </a:highlight>
              </a:rPr>
              <a:t>1</a:t>
            </a:r>
            <a:r>
              <a:rPr lang="en-US" altLang="zh-CN" b="1"/>
              <a:t>*</a:t>
            </a:r>
            <a:r>
              <a:rPr lang="en-US" altLang="zh-CN" b="1">
                <a:highlight>
                  <a:srgbClr val="FFFF00"/>
                </a:highlight>
              </a:rPr>
              <a:t>3</a:t>
            </a:r>
            <a:r>
              <a:rPr lang="en-US" altLang="zh-CN" b="1"/>
              <a:t>)+ns(NO2,df=</a:t>
            </a:r>
            <a:r>
              <a:rPr lang="en-US" altLang="zh-CN" b="1">
                <a:highlight>
                  <a:srgbClr val="FFFF00"/>
                </a:highlight>
              </a:rPr>
              <a:t>1</a:t>
            </a:r>
            <a:r>
              <a:rPr lang="en-US" altLang="zh-CN" b="1"/>
              <a:t>*</a:t>
            </a:r>
            <a:r>
              <a:rPr lang="en-US" altLang="zh-CN" b="1">
                <a:highlight>
                  <a:srgbClr val="FFFF00"/>
                </a:highlight>
              </a:rPr>
              <a:t>3</a:t>
            </a:r>
            <a:r>
              <a:rPr lang="en-US" altLang="zh-CN" b="1"/>
              <a:t>)+             </a:t>
            </a:r>
          </a:p>
          <a:p>
            <a:r>
              <a:rPr lang="en-US" altLang="zh-CN" b="1"/>
              <a:t>                         ns(O3,df=</a:t>
            </a:r>
            <a:r>
              <a:rPr lang="en-US" altLang="zh-CN" b="1">
                <a:highlight>
                  <a:srgbClr val="FFFF00"/>
                </a:highlight>
              </a:rPr>
              <a:t>1</a:t>
            </a:r>
            <a:r>
              <a:rPr lang="en-US" altLang="zh-CN" b="1"/>
              <a:t>*</a:t>
            </a:r>
            <a:r>
              <a:rPr lang="en-US" altLang="zh-CN" b="1">
                <a:highlight>
                  <a:srgbClr val="FFFF00"/>
                </a:highlight>
              </a:rPr>
              <a:t>3</a:t>
            </a:r>
            <a:r>
              <a:rPr lang="en-US" altLang="zh-CN" b="1"/>
              <a:t>)+ns(</a:t>
            </a:r>
            <a:r>
              <a:rPr lang="zh-CN" altLang="en-US" b="1"/>
              <a:t>平均温度 </a:t>
            </a:r>
            <a:r>
              <a:rPr lang="en-US" altLang="zh-CN" b="1"/>
              <a:t>,df=</a:t>
            </a:r>
            <a:r>
              <a:rPr lang="en-US" altLang="zh-CN" b="1">
                <a:highlight>
                  <a:srgbClr val="FFFF00"/>
                </a:highlight>
              </a:rPr>
              <a:t>1</a:t>
            </a:r>
            <a:r>
              <a:rPr lang="en-US" altLang="zh-CN" b="1"/>
              <a:t>*</a:t>
            </a:r>
            <a:r>
              <a:rPr lang="en-US" altLang="zh-CN" b="1">
                <a:highlight>
                  <a:srgbClr val="FFFF00"/>
                </a:highlight>
              </a:rPr>
              <a:t>6</a:t>
            </a:r>
            <a:r>
              <a:rPr lang="en-US" altLang="zh-CN" b="1"/>
              <a:t>)+ns(</a:t>
            </a:r>
            <a:r>
              <a:rPr lang="zh-CN" altLang="en-US" b="1"/>
              <a:t>平均温度</a:t>
            </a:r>
            <a:r>
              <a:rPr lang="en-US" altLang="zh-CN" b="1"/>
              <a:t>,df=</a:t>
            </a:r>
            <a:r>
              <a:rPr lang="en-US" altLang="zh-CN" b="1">
                <a:highlight>
                  <a:srgbClr val="FFFF00"/>
                </a:highlight>
              </a:rPr>
              <a:t>1</a:t>
            </a:r>
            <a:r>
              <a:rPr lang="en-US" altLang="zh-CN" b="1"/>
              <a:t>*</a:t>
            </a:r>
            <a:r>
              <a:rPr lang="en-US" altLang="zh-CN" b="1">
                <a:highlight>
                  <a:srgbClr val="FFFF00"/>
                </a:highlight>
              </a:rPr>
              <a:t>3</a:t>
            </a:r>
            <a:r>
              <a:rPr lang="en-US" altLang="zh-CN" b="1"/>
              <a:t>)+as.factor(dow),           </a:t>
            </a:r>
          </a:p>
          <a:p>
            <a:r>
              <a:rPr lang="en-US" altLang="zh-CN" b="1"/>
              <a:t>                         data=merged_df, family=quasipoisson)</a:t>
            </a:r>
          </a:p>
          <a:p>
            <a:r>
              <a:rPr lang="en-US" altLang="zh-CN" b="1"/>
              <a:t>#</a:t>
            </a:r>
            <a:r>
              <a:rPr lang="zh-CN" altLang="en-US" b="1" i="0">
                <a:effectLst/>
                <a:latin typeface="Söhne"/>
              </a:rPr>
              <a:t>打印拟合的广义可加模型的摘要统计信息，包括每个预测变量的系数、置信区间、</a:t>
            </a:r>
            <a:r>
              <a:rPr lang="en-US" altLang="zh-CN" b="1" i="0">
                <a:effectLst/>
                <a:latin typeface="Söhne"/>
              </a:rPr>
              <a:t>p</a:t>
            </a:r>
            <a:r>
              <a:rPr lang="zh-CN" altLang="en-US" b="1" i="0">
                <a:effectLst/>
                <a:latin typeface="Söhne"/>
              </a:rPr>
              <a:t>值等。</a:t>
            </a:r>
            <a:endParaRPr lang="en-US" altLang="zh-CN" b="1"/>
          </a:p>
          <a:p>
            <a:r>
              <a:rPr lang="en-US" altLang="zh-CN" b="1"/>
              <a:t>summary(model)</a:t>
            </a:r>
          </a:p>
          <a:p>
            <a:endParaRPr lang="en-US" altLang="zh-CN"/>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3995550081"/>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93321" y="1190602"/>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Cox</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比例风险模型</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(proportional hazards model</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Cox)-</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长期效应</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3" name="文本框 2">
            <a:extLst>
              <a:ext uri="{FF2B5EF4-FFF2-40B4-BE49-F238E27FC236}">
                <a16:creationId xmlns:a16="http://schemas.microsoft.com/office/drawing/2014/main" id="{35CD1264-4FCA-F179-2D84-31EA7BA9AB1A}"/>
              </a:ext>
            </a:extLst>
          </p:cNvPr>
          <p:cNvSpPr txBox="1"/>
          <p:nvPr/>
        </p:nvSpPr>
        <p:spPr>
          <a:xfrm>
            <a:off x="1218984" y="1779687"/>
            <a:ext cx="10299501" cy="4801314"/>
          </a:xfrm>
          <a:prstGeom prst="rect">
            <a:avLst/>
          </a:prstGeom>
          <a:noFill/>
        </p:spPr>
        <p:txBody>
          <a:bodyPr wrap="square">
            <a:spAutoFit/>
          </a:bodyPr>
          <a:lstStyle/>
          <a:p>
            <a:r>
              <a:rPr lang="en-US" altLang="zh-CN" b="1"/>
              <a:t>install.packages(c("survival", "survminer"))</a:t>
            </a:r>
          </a:p>
          <a:p>
            <a:r>
              <a:rPr lang="en-US" altLang="zh-CN" b="1"/>
              <a:t>library("survival")</a:t>
            </a:r>
          </a:p>
          <a:p>
            <a:r>
              <a:rPr lang="en-US" altLang="zh-CN" b="1"/>
              <a:t>library("survminer")</a:t>
            </a:r>
          </a:p>
          <a:p>
            <a:r>
              <a:rPr lang="en-US" altLang="zh-CN" b="1"/>
              <a:t>data&lt;-read_excel("G:\\2023</a:t>
            </a:r>
            <a:r>
              <a:rPr lang="zh-CN" altLang="en-US" b="1"/>
              <a:t>培训班</a:t>
            </a:r>
            <a:r>
              <a:rPr lang="en-US" altLang="zh-CN" b="1"/>
              <a:t>\\</a:t>
            </a:r>
            <a:r>
              <a:rPr lang="zh-CN" altLang="en-US" b="1"/>
              <a:t>基本数据处理</a:t>
            </a:r>
            <a:r>
              <a:rPr lang="en-US" altLang="zh-CN" b="1"/>
              <a:t>\\2019</a:t>
            </a:r>
            <a:r>
              <a:rPr lang="zh-CN" altLang="en-US" b="1"/>
              <a:t>年晋城市死因监测数据</a:t>
            </a:r>
            <a:r>
              <a:rPr lang="en-US" altLang="zh-CN" b="1"/>
              <a:t>.xlsx",sheet=2)</a:t>
            </a:r>
          </a:p>
          <a:p>
            <a:r>
              <a:rPr lang="en-US" altLang="zh-CN" b="1"/>
              <a:t>str(data)</a:t>
            </a:r>
          </a:p>
          <a:p>
            <a:r>
              <a:rPr lang="en-US" altLang="zh-CN" b="1"/>
              <a:t>data$time&lt;-as.numeric(data$time)</a:t>
            </a:r>
          </a:p>
          <a:p>
            <a:r>
              <a:rPr lang="en-US" altLang="zh-CN" b="1"/>
              <a:t>res.cox &lt;- coxph(Surv(time, status) ~ PM10+ sex , data=data)</a:t>
            </a:r>
          </a:p>
          <a:p>
            <a:r>
              <a:rPr lang="en-US" altLang="zh-CN" b="1"/>
              <a:t>summary(res.cox)</a:t>
            </a:r>
          </a:p>
          <a:p>
            <a:r>
              <a:rPr lang="zh-CN" altLang="en-US" b="1"/>
              <a:t>在多元</a:t>
            </a:r>
            <a:r>
              <a:rPr lang="en-US" altLang="zh-CN" b="1"/>
              <a:t>Cox</a:t>
            </a:r>
            <a:r>
              <a:rPr lang="zh-CN" altLang="en-US" b="1"/>
              <a:t>分析中，</a:t>
            </a:r>
            <a:r>
              <a:rPr lang="en-US" altLang="zh-CN" b="1"/>
              <a:t>PM10</a:t>
            </a:r>
            <a:r>
              <a:rPr lang="zh-CN" altLang="en-US" b="1"/>
              <a:t>不显着（</a:t>
            </a:r>
            <a:r>
              <a:rPr lang="en-US" altLang="zh-CN" b="1"/>
              <a:t>p = 0.86</a:t>
            </a:r>
            <a:r>
              <a:rPr lang="zh-CN" altLang="en-US" b="1"/>
              <a:t>，大于</a:t>
            </a:r>
            <a:r>
              <a:rPr lang="en-US" altLang="zh-CN" b="1"/>
              <a:t>0.05</a:t>
            </a:r>
            <a:r>
              <a:rPr lang="zh-CN" altLang="en-US" b="1"/>
              <a:t>）。如果有意义，每上升</a:t>
            </a:r>
            <a:r>
              <a:rPr lang="en-US" altLang="zh-CN" b="1"/>
              <a:t>1ug/m^3</a:t>
            </a:r>
            <a:r>
              <a:rPr lang="zh-CN" altLang="en-US" b="1"/>
              <a:t>则风险高</a:t>
            </a:r>
            <a:r>
              <a:rPr lang="en-US" altLang="zh-CN" b="1"/>
              <a:t>0.0046%.</a:t>
            </a:r>
          </a:p>
          <a:p>
            <a:r>
              <a:rPr lang="zh-CN" altLang="en-US" b="1"/>
              <a:t>性别的</a:t>
            </a:r>
            <a:r>
              <a:rPr lang="en-US" altLang="zh-CN" b="1"/>
              <a:t>p&lt;0.001</a:t>
            </a:r>
            <a:r>
              <a:rPr lang="zh-CN" altLang="en-US" b="1"/>
              <a:t>，风险比</a:t>
            </a:r>
            <a:r>
              <a:rPr lang="en-US" altLang="zh-CN" b="1"/>
              <a:t>HR = exp</a:t>
            </a:r>
            <a:r>
              <a:rPr lang="zh-CN" altLang="en-US" b="1"/>
              <a:t>（</a:t>
            </a:r>
            <a:r>
              <a:rPr lang="en-US" altLang="zh-CN" b="1"/>
              <a:t>coef</a:t>
            </a:r>
            <a:r>
              <a:rPr lang="zh-CN" altLang="en-US" b="1"/>
              <a:t>）</a:t>
            </a:r>
            <a:r>
              <a:rPr lang="en-US" altLang="zh-CN" b="1"/>
              <a:t>= 145.8</a:t>
            </a:r>
            <a:r>
              <a:rPr lang="zh-CN" altLang="en-US" b="1"/>
              <a:t>，表明患者的性别与死亡风险降低之间有很强的关系。例如，保持其他协变量不变的前提条件下，女性（性别</a:t>
            </a:r>
            <a:r>
              <a:rPr lang="en-US" altLang="zh-CN" b="1"/>
              <a:t>= 2</a:t>
            </a:r>
            <a:r>
              <a:rPr lang="zh-CN" altLang="en-US" b="1"/>
              <a:t>）是男性死亡风险的</a:t>
            </a:r>
            <a:r>
              <a:rPr lang="en-US" altLang="zh-CN" b="1"/>
              <a:t>145.8</a:t>
            </a:r>
            <a:r>
              <a:rPr lang="zh-CN" altLang="en-US" b="1"/>
              <a:t>倍。我们得出的结论是，男性与良好的预后相关。</a:t>
            </a:r>
            <a:endParaRPr lang="en-US" altLang="zh-CN" b="1"/>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2103595718"/>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938265" y="1223334"/>
            <a:ext cx="651782" cy="1337945"/>
          </a:xfrm>
          <a:prstGeom prst="rect">
            <a:avLst/>
          </a:prstGeom>
          <a:noFill/>
        </p:spPr>
        <p:txBody>
          <a:bodyPr wrap="square" rtlCol="0">
            <a:spAutoFit/>
          </a:bodyPr>
          <a:lstStyle/>
          <a:p>
            <a:r>
              <a:rPr lang="zh-CN" altLang="en-US" sz="4050" b="1" dirty="0">
                <a:solidFill>
                  <a:srgbClr val="284078"/>
                </a:solidFill>
                <a:latin typeface="微软雅黑" panose="020B0503020204020204" charset="-122"/>
                <a:ea typeface="微软雅黑" panose="020B0503020204020204" charset="-122"/>
              </a:rPr>
              <a:t>目录</a:t>
            </a:r>
          </a:p>
        </p:txBody>
      </p:sp>
      <p:sp>
        <p:nvSpPr>
          <p:cNvPr id="43" name="文本框 42"/>
          <p:cNvSpPr txBox="1"/>
          <p:nvPr/>
        </p:nvSpPr>
        <p:spPr>
          <a:xfrm>
            <a:off x="763893" y="1351881"/>
            <a:ext cx="311624" cy="1166640"/>
          </a:xfrm>
          <a:prstGeom prst="rect">
            <a:avLst/>
          </a:prstGeom>
          <a:noFill/>
        </p:spPr>
        <p:txBody>
          <a:bodyPr vert="eaVert" wrap="square" rtlCol="0">
            <a:spAutoFit/>
          </a:bodyPr>
          <a:lstStyle/>
          <a:p>
            <a:pPr algn="dist"/>
            <a:r>
              <a:rPr lang="en-US" altLang="zh-CN" sz="825" dirty="0">
                <a:solidFill>
                  <a:srgbClr val="284078"/>
                </a:solidFill>
                <a:latin typeface="微软雅黑" panose="020B0503020204020204" charset="-122"/>
                <a:ea typeface="微软雅黑" panose="020B0503020204020204" charset="-122"/>
              </a:rPr>
              <a:t>CATALOG</a:t>
            </a:r>
          </a:p>
        </p:txBody>
      </p:sp>
      <p:pic>
        <p:nvPicPr>
          <p:cNvPr id="73" name="图片 72" descr="D:\Users\Desktop\连廊展板3.png连廊展板3"/>
          <p:cNvPicPr>
            <a:picLocks noChangeAspect="1"/>
          </p:cNvPicPr>
          <p:nvPr userDrawn="1"/>
        </p:nvPicPr>
        <p:blipFill>
          <a:blip r:embed="rId2"/>
          <a:srcRect/>
          <a:stretch>
            <a:fillRect/>
          </a:stretch>
        </p:blipFill>
        <p:spPr>
          <a:xfrm>
            <a:off x="2699861" y="6091317"/>
            <a:ext cx="1827848" cy="183356"/>
          </a:xfrm>
          <a:prstGeom prst="rect">
            <a:avLst/>
          </a:prstGeom>
        </p:spPr>
      </p:pic>
      <p:cxnSp>
        <p:nvCxnSpPr>
          <p:cNvPr id="12" name="直接连接符 11"/>
          <p:cNvCxnSpPr/>
          <p:nvPr/>
        </p:nvCxnSpPr>
        <p:spPr>
          <a:xfrm>
            <a:off x="4629626" y="6182995"/>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661719" y="1313791"/>
            <a:ext cx="5989912" cy="4071815"/>
            <a:chOff x="3997" y="4281"/>
            <a:chExt cx="3934" cy="5111"/>
          </a:xfrm>
        </p:grpSpPr>
        <p:sp>
          <p:nvSpPr>
            <p:cNvPr id="44" name="矩形: 圆角 43"/>
            <p:cNvSpPr/>
            <p:nvPr/>
          </p:nvSpPr>
          <p:spPr>
            <a:xfrm>
              <a:off x="4047" y="5692"/>
              <a:ext cx="750" cy="750"/>
            </a:xfrm>
            <a:prstGeom prst="roundRect">
              <a:avLst>
                <a:gd name="adj" fmla="val 5953"/>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a:solidFill>
                    <a:srgbClr val="284078"/>
                  </a:solidFill>
                  <a:latin typeface="微软雅黑" panose="020B0503020204020204" charset="-122"/>
                  <a:ea typeface="微软雅黑" panose="020B0503020204020204" charset="-122"/>
                </a:rPr>
                <a:t>02</a:t>
              </a:r>
              <a:endParaRPr lang="en-US" altLang="zh-CN" sz="2800" b="1" i="1" dirty="0">
                <a:solidFill>
                  <a:srgbClr val="284078"/>
                </a:solidFill>
                <a:latin typeface="微软雅黑" panose="020B0503020204020204" charset="-122"/>
                <a:ea typeface="微软雅黑" panose="020B0503020204020204" charset="-122"/>
              </a:endParaRPr>
            </a:p>
          </p:txBody>
        </p:sp>
        <p:sp>
          <p:nvSpPr>
            <p:cNvPr id="45" name="矩形: 圆角 44"/>
            <p:cNvSpPr/>
            <p:nvPr/>
          </p:nvSpPr>
          <p:spPr>
            <a:xfrm>
              <a:off x="4038" y="8614"/>
              <a:ext cx="750" cy="750"/>
            </a:xfrm>
            <a:prstGeom prst="roundRect">
              <a:avLst>
                <a:gd name="adj" fmla="val 5953"/>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a:solidFill>
                    <a:srgbClr val="284078"/>
                  </a:solidFill>
                  <a:latin typeface="微软雅黑" panose="020B0503020204020204" charset="-122"/>
                  <a:ea typeface="微软雅黑" panose="020B0503020204020204" charset="-122"/>
                </a:rPr>
                <a:t>04</a:t>
              </a:r>
              <a:endParaRPr lang="en-US" altLang="zh-CN" sz="2800" b="1" i="1" dirty="0">
                <a:solidFill>
                  <a:srgbClr val="284078"/>
                </a:solidFill>
                <a:latin typeface="微软雅黑" panose="020B0503020204020204" charset="-122"/>
                <a:ea typeface="微软雅黑" panose="020B0503020204020204" charset="-122"/>
              </a:endParaRPr>
            </a:p>
          </p:txBody>
        </p:sp>
        <p:sp>
          <p:nvSpPr>
            <p:cNvPr id="32" name="矩形: 圆角 31"/>
            <p:cNvSpPr/>
            <p:nvPr/>
          </p:nvSpPr>
          <p:spPr>
            <a:xfrm>
              <a:off x="3997" y="4281"/>
              <a:ext cx="750" cy="750"/>
            </a:xfrm>
            <a:prstGeom prst="roundRect">
              <a:avLst>
                <a:gd name="adj" fmla="val 5953"/>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dirty="0">
                  <a:solidFill>
                    <a:srgbClr val="284078"/>
                  </a:solidFill>
                  <a:latin typeface="微软雅黑" panose="020B0503020204020204" charset="-122"/>
                  <a:ea typeface="微软雅黑" panose="020B0503020204020204" charset="-122"/>
                </a:rPr>
                <a:t>01</a:t>
              </a:r>
            </a:p>
          </p:txBody>
        </p:sp>
        <p:sp>
          <p:nvSpPr>
            <p:cNvPr id="31" name="矩形: 圆角 30"/>
            <p:cNvSpPr/>
            <p:nvPr/>
          </p:nvSpPr>
          <p:spPr>
            <a:xfrm>
              <a:off x="4038" y="7099"/>
              <a:ext cx="750" cy="750"/>
            </a:xfrm>
            <a:prstGeom prst="roundRect">
              <a:avLst>
                <a:gd name="adj" fmla="val 5953"/>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a:solidFill>
                    <a:srgbClr val="284078"/>
                  </a:solidFill>
                  <a:latin typeface="微软雅黑" panose="020B0503020204020204" charset="-122"/>
                  <a:ea typeface="微软雅黑" panose="020B0503020204020204" charset="-122"/>
                </a:rPr>
                <a:t>03</a:t>
              </a:r>
              <a:endParaRPr lang="en-US" altLang="zh-CN" sz="2800" b="1" i="1" dirty="0">
                <a:solidFill>
                  <a:srgbClr val="284078"/>
                </a:solidFill>
                <a:latin typeface="微软雅黑" panose="020B0503020204020204" charset="-122"/>
                <a:ea typeface="微软雅黑" panose="020B0503020204020204" charset="-122"/>
              </a:endParaRPr>
            </a:p>
          </p:txBody>
        </p:sp>
        <p:cxnSp>
          <p:nvCxnSpPr>
            <p:cNvPr id="11" name="直接连接符 10"/>
            <p:cNvCxnSpPr/>
            <p:nvPr/>
          </p:nvCxnSpPr>
          <p:spPr>
            <a:xfrm>
              <a:off x="4997" y="5101"/>
              <a:ext cx="293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46" y="7982"/>
              <a:ext cx="293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96" y="6525"/>
              <a:ext cx="293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878" y="9361"/>
              <a:ext cx="293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996" y="4439"/>
              <a:ext cx="2586" cy="657"/>
            </a:xfrm>
            <a:prstGeom prst="rect">
              <a:avLst/>
            </a:prstGeom>
            <a:noFill/>
          </p:spPr>
          <p:txBody>
            <a:bodyPr wrap="square" rtlCol="0">
              <a:spAutoFit/>
            </a:bodyPr>
            <a:lstStyle/>
            <a:p>
              <a:pPr algn="just"/>
              <a:r>
                <a:rPr kumimoji="1" lang="zh-CN" altLang="en-US" sz="2800" b="1">
                  <a:solidFill>
                    <a:srgbClr val="284078"/>
                  </a:solidFill>
                  <a:latin typeface="微软雅黑" panose="020B0503020204020204" charset="-122"/>
                  <a:ea typeface="微软雅黑" panose="020B0503020204020204" charset="-122"/>
                  <a:sym typeface="+mn-ea"/>
                </a:rPr>
                <a:t>基本数据处理</a:t>
              </a:r>
              <a:endParaRPr kumimoji="1" lang="zh-CN" altLang="en-US" sz="2800" b="1" dirty="0">
                <a:solidFill>
                  <a:srgbClr val="284078"/>
                </a:solidFill>
                <a:latin typeface="微软雅黑" panose="020B0503020204020204" charset="-122"/>
                <a:ea typeface="微软雅黑" panose="020B0503020204020204" charset="-122"/>
                <a:sym typeface="+mn-ea"/>
              </a:endParaRPr>
            </a:p>
          </p:txBody>
        </p:sp>
        <p:sp>
          <p:nvSpPr>
            <p:cNvPr id="13" name="文本框 12"/>
            <p:cNvSpPr txBox="1"/>
            <p:nvPr/>
          </p:nvSpPr>
          <p:spPr>
            <a:xfrm>
              <a:off x="4946" y="5864"/>
              <a:ext cx="2586" cy="657"/>
            </a:xfrm>
            <a:prstGeom prst="rect">
              <a:avLst/>
            </a:prstGeom>
            <a:noFill/>
          </p:spPr>
          <p:txBody>
            <a:bodyPr wrap="square" rtlCol="0">
              <a:spAutoFit/>
            </a:bodyPr>
            <a:lstStyle/>
            <a:p>
              <a:pPr algn="just"/>
              <a:r>
                <a:rPr kumimoji="1" lang="zh-CN" altLang="en-US" sz="2800" b="1">
                  <a:solidFill>
                    <a:srgbClr val="284078"/>
                  </a:solidFill>
                  <a:latin typeface="微软雅黑" panose="020B0503020204020204" charset="-122"/>
                  <a:ea typeface="微软雅黑" panose="020B0503020204020204" charset="-122"/>
                  <a:sym typeface="+mn-ea"/>
                </a:rPr>
                <a:t>单污染物模型</a:t>
              </a:r>
              <a:endParaRPr kumimoji="1" lang="zh-CN" altLang="en-US" sz="2800" b="1" dirty="0">
                <a:solidFill>
                  <a:srgbClr val="284078"/>
                </a:solidFill>
                <a:latin typeface="微软雅黑" panose="020B0503020204020204" charset="-122"/>
                <a:ea typeface="微软雅黑" panose="020B0503020204020204" charset="-122"/>
                <a:sym typeface="+mn-ea"/>
              </a:endParaRPr>
            </a:p>
          </p:txBody>
        </p:sp>
        <p:sp>
          <p:nvSpPr>
            <p:cNvPr id="14" name="文本框 13"/>
            <p:cNvSpPr txBox="1"/>
            <p:nvPr/>
          </p:nvSpPr>
          <p:spPr>
            <a:xfrm>
              <a:off x="4946" y="8735"/>
              <a:ext cx="2586" cy="657"/>
            </a:xfrm>
            <a:prstGeom prst="rect">
              <a:avLst/>
            </a:prstGeom>
            <a:noFill/>
          </p:spPr>
          <p:txBody>
            <a:bodyPr wrap="square" rtlCol="0">
              <a:spAutoFit/>
            </a:bodyPr>
            <a:lstStyle/>
            <a:p>
              <a:pPr algn="just"/>
              <a:r>
                <a:rPr kumimoji="1" lang="zh-CN" altLang="en-US" sz="2800" b="1">
                  <a:solidFill>
                    <a:srgbClr val="284078"/>
                  </a:solidFill>
                  <a:latin typeface="微软雅黑" panose="020B0503020204020204" charset="-122"/>
                  <a:ea typeface="微软雅黑" panose="020B0503020204020204" charset="-122"/>
                  <a:sym typeface="+mn-ea"/>
                </a:rPr>
                <a:t>多污染物模型</a:t>
              </a:r>
              <a:endParaRPr kumimoji="1" lang="zh-CN" altLang="en-US" sz="2800" b="1" dirty="0">
                <a:solidFill>
                  <a:srgbClr val="284078"/>
                </a:solidFill>
                <a:latin typeface="微软雅黑" panose="020B0503020204020204" charset="-122"/>
                <a:ea typeface="微软雅黑" panose="020B0503020204020204" charset="-122"/>
                <a:sym typeface="+mn-ea"/>
              </a:endParaRPr>
            </a:p>
          </p:txBody>
        </p:sp>
        <p:sp>
          <p:nvSpPr>
            <p:cNvPr id="16" name="文本框 15"/>
            <p:cNvSpPr txBox="1"/>
            <p:nvPr/>
          </p:nvSpPr>
          <p:spPr>
            <a:xfrm>
              <a:off x="4996" y="7257"/>
              <a:ext cx="2586" cy="657"/>
            </a:xfrm>
            <a:prstGeom prst="rect">
              <a:avLst/>
            </a:prstGeom>
            <a:noFill/>
          </p:spPr>
          <p:txBody>
            <a:bodyPr wrap="square" rtlCol="0">
              <a:spAutoFit/>
            </a:bodyPr>
            <a:lstStyle/>
            <a:p>
              <a:pPr algn="just"/>
              <a:r>
                <a:rPr kumimoji="1" lang="zh-CN" altLang="en-US" sz="2800" b="1">
                  <a:solidFill>
                    <a:srgbClr val="284078"/>
                  </a:solidFill>
                  <a:latin typeface="微软雅黑" panose="020B0503020204020204" charset="-122"/>
                  <a:ea typeface="微软雅黑" panose="020B0503020204020204" charset="-122"/>
                  <a:sym typeface="+mn-ea"/>
                </a:rPr>
                <a:t>双污染物模型</a:t>
              </a:r>
              <a:endParaRPr kumimoji="1" lang="zh-CN" altLang="en-US" sz="2800" b="1" dirty="0">
                <a:solidFill>
                  <a:srgbClr val="284078"/>
                </a:solidFill>
                <a:latin typeface="微软雅黑" panose="020B0503020204020204" charset="-122"/>
                <a:ea typeface="微软雅黑" panose="020B0503020204020204" charset="-122"/>
                <a:sym typeface="+mn-ea"/>
              </a:endParaRPr>
            </a:p>
          </p:txBody>
        </p:sp>
      </p:grpSp>
      <p:pic>
        <p:nvPicPr>
          <p:cNvPr id="21" name="图片 20" descr="D:\Users\Desktop\二级页面.png二级页面"/>
          <p:cNvPicPr>
            <a:picLocks noChangeAspect="1"/>
          </p:cNvPicPr>
          <p:nvPr userDrawn="1"/>
        </p:nvPicPr>
        <p:blipFill>
          <a:blip r:embed="rId3"/>
          <a:srcRect/>
          <a:stretch>
            <a:fillRect/>
          </a:stretch>
        </p:blipFill>
        <p:spPr>
          <a:xfrm>
            <a:off x="9798527" y="184363"/>
            <a:ext cx="2165985" cy="509905"/>
          </a:xfrm>
          <a:prstGeom prst="rect">
            <a:avLst/>
          </a:prstGeom>
          <a:noFill/>
          <a:ln w="9525">
            <a:noFill/>
          </a:ln>
        </p:spPr>
      </p:pic>
      <p:sp>
        <p:nvSpPr>
          <p:cNvPr id="8" name="文本框 7">
            <a:extLst>
              <a:ext uri="{FF2B5EF4-FFF2-40B4-BE49-F238E27FC236}">
                <a16:creationId xmlns:a16="http://schemas.microsoft.com/office/drawing/2014/main" id="{395F1430-10D9-C215-2D90-070AD9F286BD}"/>
              </a:ext>
            </a:extLst>
          </p:cNvPr>
          <p:cNvSpPr txBox="1"/>
          <p:nvPr/>
        </p:nvSpPr>
        <p:spPr>
          <a:xfrm>
            <a:off x="0" y="178456"/>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15" name="图片 14">
            <a:extLst>
              <a:ext uri="{FF2B5EF4-FFF2-40B4-BE49-F238E27FC236}">
                <a16:creationId xmlns:a16="http://schemas.microsoft.com/office/drawing/2014/main" id="{06B558E0-F18A-3F7C-7A88-694C00AE0843}"/>
              </a:ext>
            </a:extLst>
          </p:cNvPr>
          <p:cNvPicPr>
            <a:picLocks noChangeAspect="1"/>
          </p:cNvPicPr>
          <p:nvPr/>
        </p:nvPicPr>
        <p:blipFill>
          <a:blip r:embed="rId4"/>
          <a:stretch>
            <a:fillRect/>
          </a:stretch>
        </p:blipFill>
        <p:spPr>
          <a:xfrm>
            <a:off x="7703117" y="66350"/>
            <a:ext cx="1604766" cy="10279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562"/>
    </mc:Choice>
    <mc:Fallback xmlns="">
      <p:transition advTm="15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BCC2CFD-1D38-94A1-CD35-4472FBEAC9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639" y="3806190"/>
            <a:ext cx="2902943" cy="2957141"/>
          </a:xfrm>
          <a:prstGeom prst="rect">
            <a:avLst/>
          </a:prstGeom>
        </p:spPr>
      </p:pic>
      <p:sp>
        <p:nvSpPr>
          <p:cNvPr id="19" name="矩形 18"/>
          <p:cNvSpPr/>
          <p:nvPr/>
        </p:nvSpPr>
        <p:spPr>
          <a:xfrm>
            <a:off x="180196" y="1386149"/>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Cox</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比例风险模型</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(proportional hazards model</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Cox)-</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长期效应</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3"/>
          <a:stretch>
            <a:fillRect/>
          </a:stretch>
        </p:blipFill>
        <p:spPr>
          <a:xfrm>
            <a:off x="7333840" y="162684"/>
            <a:ext cx="1604766" cy="1027918"/>
          </a:xfrm>
          <a:prstGeom prst="rect">
            <a:avLst/>
          </a:prstGeom>
        </p:spPr>
      </p:pic>
      <p:sp>
        <p:nvSpPr>
          <p:cNvPr id="3" name="文本框 2">
            <a:extLst>
              <a:ext uri="{FF2B5EF4-FFF2-40B4-BE49-F238E27FC236}">
                <a16:creationId xmlns:a16="http://schemas.microsoft.com/office/drawing/2014/main" id="{35CD1264-4FCA-F179-2D84-31EA7BA9AB1A}"/>
              </a:ext>
            </a:extLst>
          </p:cNvPr>
          <p:cNvSpPr txBox="1"/>
          <p:nvPr/>
        </p:nvSpPr>
        <p:spPr>
          <a:xfrm>
            <a:off x="134386" y="1911012"/>
            <a:ext cx="10299501" cy="4247317"/>
          </a:xfrm>
          <a:prstGeom prst="rect">
            <a:avLst/>
          </a:prstGeom>
          <a:noFill/>
        </p:spPr>
        <p:txBody>
          <a:bodyPr wrap="square">
            <a:spAutoFit/>
          </a:bodyPr>
          <a:lstStyle/>
          <a:p>
            <a:r>
              <a:rPr lang="en-US" altLang="zh-CN" b="1"/>
              <a:t># </a:t>
            </a:r>
            <a:r>
              <a:rPr lang="zh-CN" altLang="en-US" b="1"/>
              <a:t>绘出基线的生存函数</a:t>
            </a:r>
            <a:endParaRPr lang="en-US" altLang="zh-CN" b="1"/>
          </a:p>
          <a:p>
            <a:r>
              <a:rPr lang="en-US" altLang="zh-CN" b="1"/>
              <a:t>ggsurvplot(survfit(res.cox), color = "#2E9FDF",data=data,           ggtheme = theme_minimal())</a:t>
            </a:r>
          </a:p>
          <a:p>
            <a:r>
              <a:rPr lang="en-US" altLang="zh-CN" b="1"/>
              <a:t>#</a:t>
            </a:r>
            <a:r>
              <a:rPr lang="en-US" altLang="zh-CN" b="1" i="0">
                <a:solidFill>
                  <a:srgbClr val="000000"/>
                </a:solidFill>
                <a:effectLst/>
                <a:latin typeface="system-ui"/>
              </a:rPr>
              <a:t>Cox</a:t>
            </a:r>
            <a:r>
              <a:rPr lang="zh-CN" altLang="en-US" b="1" i="0">
                <a:solidFill>
                  <a:srgbClr val="000000"/>
                </a:solidFill>
                <a:effectLst/>
                <a:latin typeface="system-ui"/>
              </a:rPr>
              <a:t>模型拟合曲线输出的是在矫正了其他协变量因素以后的预测的生存率</a:t>
            </a:r>
            <a:endParaRPr lang="en-US" altLang="zh-CN" b="1"/>
          </a:p>
          <a:p>
            <a:endParaRPr lang="en-US" altLang="zh-CN" b="1"/>
          </a:p>
          <a:p>
            <a:r>
              <a:rPr lang="en-US" altLang="zh-CN" b="1"/>
              <a:t># </a:t>
            </a:r>
            <a:r>
              <a:rPr lang="zh-CN" altLang="en-US" b="1"/>
              <a:t>创建新的数据表</a:t>
            </a:r>
            <a:endParaRPr lang="en-US" altLang="zh-CN" b="1"/>
          </a:p>
          <a:p>
            <a:r>
              <a:rPr lang="en-US" altLang="zh-CN" b="1"/>
              <a:t>sex_df &lt;- with(data, data.frame(sex = c(1, 2), PM10= rep(mean(PM10, na.rm = TRUE), 2),                      ph.ecog = c(1, 1) ))</a:t>
            </a:r>
          </a:p>
          <a:p>
            <a:endParaRPr lang="en-US" altLang="zh-CN" b="1"/>
          </a:p>
          <a:p>
            <a:r>
              <a:rPr lang="en-US" altLang="zh-CN" b="1"/>
              <a:t>sex_dffit &lt;- survfit(res.cox, newdata = sex_df)</a:t>
            </a:r>
          </a:p>
          <a:p>
            <a:endParaRPr lang="en-US" altLang="zh-CN" b="1"/>
          </a:p>
          <a:p>
            <a:r>
              <a:rPr lang="en-US" altLang="zh-CN" b="1"/>
              <a:t>ggsurvplot(fit, conf.int = TRUE, legend.labs=c("Sex=1", "Sex=2"),data=lung,  ggtheme = theme_minimal())</a:t>
            </a:r>
            <a:endParaRPr lang="en-US" altLang="zh-CN"/>
          </a:p>
          <a:p>
            <a:r>
              <a:rPr lang="en-US" altLang="zh-CN" b="1"/>
              <a:t>#</a:t>
            </a:r>
            <a:r>
              <a:rPr lang="zh-CN" altLang="en-US" b="1" i="0">
                <a:effectLst/>
                <a:latin typeface="system-ui"/>
              </a:rPr>
              <a:t>其他协变量则固定为其平均值（如果是连续变量）或最低水平（如果它们是离散变量）。对于协变量为哑变量的，平均值为数据集中编码为</a:t>
            </a:r>
            <a:r>
              <a:rPr lang="en-US" altLang="zh-CN" b="1" i="0">
                <a:effectLst/>
                <a:latin typeface="system-ui"/>
              </a:rPr>
              <a:t>1</a:t>
            </a:r>
            <a:r>
              <a:rPr lang="zh-CN" altLang="en-US" b="1" i="0">
                <a:effectLst/>
                <a:latin typeface="system-ui"/>
              </a:rPr>
              <a:t>的比例。</a:t>
            </a:r>
            <a:endParaRPr lang="en-US" altLang="zh-CN" b="1"/>
          </a:p>
          <a:p>
            <a:endParaRPr lang="en-US" altLang="zh-CN"/>
          </a:p>
          <a:p>
            <a:endParaRPr lang="zh-CN" altLang="en-US"/>
          </a:p>
        </p:txBody>
      </p:sp>
      <p:pic>
        <p:nvPicPr>
          <p:cNvPr id="4" name="图片 3">
            <a:extLst>
              <a:ext uri="{FF2B5EF4-FFF2-40B4-BE49-F238E27FC236}">
                <a16:creationId xmlns:a16="http://schemas.microsoft.com/office/drawing/2014/main" id="{3B6CB53D-E753-D284-DA66-010BD72173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830" y="885690"/>
            <a:ext cx="2866974" cy="2920500"/>
          </a:xfrm>
          <a:prstGeom prst="rect">
            <a:avLst/>
          </a:prstGeom>
        </p:spPr>
      </p:pic>
    </p:spTree>
    <p:extLst>
      <p:ext uri="{BB962C8B-B14F-4D97-AF65-F5344CB8AC3E}">
        <p14:creationId xmlns:p14="http://schemas.microsoft.com/office/powerpoint/2010/main" val="2765629533"/>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flipV="1">
            <a:off x="10153650" y="5396866"/>
            <a:ext cx="514350" cy="146684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5" name="直接连接符 34"/>
          <p:cNvCxnSpPr/>
          <p:nvPr/>
        </p:nvCxnSpPr>
        <p:spPr>
          <a:xfrm>
            <a:off x="4629626" y="6339840"/>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3" name="图片 72" descr="D:\Users\Desktop\连廊展板3.png连廊展板3"/>
          <p:cNvPicPr>
            <a:picLocks noChangeAspect="1"/>
          </p:cNvPicPr>
          <p:nvPr userDrawn="1"/>
        </p:nvPicPr>
        <p:blipFill>
          <a:blip r:embed="rId2"/>
          <a:srcRect/>
          <a:stretch>
            <a:fillRect/>
          </a:stretch>
        </p:blipFill>
        <p:spPr>
          <a:xfrm>
            <a:off x="2699861" y="6248162"/>
            <a:ext cx="1827848" cy="183356"/>
          </a:xfrm>
          <a:prstGeom prst="rect">
            <a:avLst/>
          </a:prstGeom>
        </p:spPr>
      </p:pic>
      <p:pic>
        <p:nvPicPr>
          <p:cNvPr id="43" name="图片 20" descr="D:\Users\Desktop\二级页面.png二级页面"/>
          <p:cNvPicPr>
            <a:picLocks noChangeAspect="1"/>
          </p:cNvPicPr>
          <p:nvPr userDrawn="1"/>
        </p:nvPicPr>
        <p:blipFill>
          <a:blip r:embed="rId3"/>
          <a:srcRect/>
          <a:stretch>
            <a:fillRect/>
          </a:stretch>
        </p:blipFill>
        <p:spPr>
          <a:xfrm>
            <a:off x="9585007" y="263206"/>
            <a:ext cx="2165985" cy="509905"/>
          </a:xfrm>
          <a:prstGeom prst="rect">
            <a:avLst/>
          </a:prstGeom>
          <a:noFill/>
          <a:ln w="9525">
            <a:noFill/>
          </a:ln>
        </p:spPr>
      </p:pic>
      <p:sp>
        <p:nvSpPr>
          <p:cNvPr id="28" name="图文框 27"/>
          <p:cNvSpPr/>
          <p:nvPr/>
        </p:nvSpPr>
        <p:spPr>
          <a:xfrm>
            <a:off x="2699658" y="2024134"/>
            <a:ext cx="4811486" cy="3046376"/>
          </a:xfrm>
          <a:prstGeom prst="frame">
            <a:avLst>
              <a:gd name="adj1" fmla="val 19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文本框 9"/>
          <p:cNvSpPr txBox="1"/>
          <p:nvPr/>
        </p:nvSpPr>
        <p:spPr>
          <a:xfrm>
            <a:off x="3320030" y="3140839"/>
            <a:ext cx="3570832" cy="646331"/>
          </a:xfrm>
          <a:prstGeom prst="rect">
            <a:avLst/>
          </a:prstGeom>
          <a:noFill/>
        </p:spPr>
        <p:txBody>
          <a:bodyPr wrap="square" rtlCol="0">
            <a:spAutoFit/>
          </a:bodyPr>
          <a:lstStyle/>
          <a:p>
            <a:pPr algn="just"/>
            <a:r>
              <a:rPr kumimoji="1" lang="zh-CN" altLang="en-US" sz="3600" b="1">
                <a:solidFill>
                  <a:srgbClr val="284078"/>
                </a:solidFill>
                <a:latin typeface="微软雅黑" panose="020B0503020204020204" charset="-122"/>
                <a:ea typeface="微软雅黑" panose="020B0503020204020204" charset="-122"/>
                <a:sym typeface="+mn-ea"/>
              </a:rPr>
              <a:t>双污染物模型</a:t>
            </a:r>
            <a:endParaRPr kumimoji="1" lang="zh-CN" altLang="en-US" sz="3600" b="1" dirty="0">
              <a:solidFill>
                <a:srgbClr val="284078"/>
              </a:solidFill>
              <a:latin typeface="微软雅黑" panose="020B0503020204020204" charset="-122"/>
              <a:ea typeface="微软雅黑" panose="020B0503020204020204" charset="-122"/>
              <a:sym typeface="+mn-ea"/>
            </a:endParaRPr>
          </a:p>
        </p:txBody>
      </p:sp>
      <p:sp>
        <p:nvSpPr>
          <p:cNvPr id="13" name="矩形: 圆角 8"/>
          <p:cNvSpPr/>
          <p:nvPr/>
        </p:nvSpPr>
        <p:spPr>
          <a:xfrm>
            <a:off x="2257017" y="3027251"/>
            <a:ext cx="1012373" cy="1012371"/>
          </a:xfrm>
          <a:prstGeom prst="roundRect">
            <a:avLst>
              <a:gd name="adj" fmla="val 7929"/>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50" b="1" i="1">
                <a:solidFill>
                  <a:srgbClr val="284078"/>
                </a:solidFill>
                <a:latin typeface="微软雅黑" panose="020B0503020204020204" charset="-122"/>
                <a:ea typeface="微软雅黑" panose="020B0503020204020204" charset="-122"/>
              </a:rPr>
              <a:t>03</a:t>
            </a:r>
            <a:endParaRPr lang="en-US" altLang="zh-CN" sz="4050" b="1" i="1" dirty="0">
              <a:solidFill>
                <a:srgbClr val="284078"/>
              </a:solidFill>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8CD884CE-A830-CCA4-517F-55BBD4BFE00A}"/>
              </a:ext>
            </a:extLst>
          </p:cNvPr>
          <p:cNvPicPr>
            <a:picLocks noChangeAspect="1"/>
          </p:cNvPicPr>
          <p:nvPr/>
        </p:nvPicPr>
        <p:blipFill>
          <a:blip r:embed="rId4"/>
          <a:stretch>
            <a:fillRect/>
          </a:stretch>
        </p:blipFill>
        <p:spPr>
          <a:xfrm>
            <a:off x="7803981" y="152932"/>
            <a:ext cx="1604766" cy="1027918"/>
          </a:xfrm>
          <a:prstGeom prst="rect">
            <a:avLst/>
          </a:prstGeom>
        </p:spPr>
      </p:pic>
      <p:sp>
        <p:nvSpPr>
          <p:cNvPr id="4" name="文本框 3">
            <a:extLst>
              <a:ext uri="{FF2B5EF4-FFF2-40B4-BE49-F238E27FC236}">
                <a16:creationId xmlns:a16="http://schemas.microsoft.com/office/drawing/2014/main" id="{85A803ED-0B0A-C0CC-A467-0E1CB762344D}"/>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362235913"/>
      </p:ext>
    </p:extLst>
  </p:cSld>
  <p:clrMapOvr>
    <a:masterClrMapping/>
  </p:clrMapOvr>
  <mc:AlternateContent xmlns:mc="http://schemas.openxmlformats.org/markup-compatibility/2006" xmlns:p14="http://schemas.microsoft.com/office/powerpoint/2010/main">
    <mc:Choice Requires="p14">
      <p:transition p14:dur="0" advTm="3774"/>
    </mc:Choice>
    <mc:Fallback xmlns="">
      <p:transition advTm="377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93321" y="1190602"/>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单污染物滞后模型</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3E351100-548D-0558-F0FE-0C028E120E5C}"/>
              </a:ext>
            </a:extLst>
          </p:cNvPr>
          <p:cNvSpPr txBox="1"/>
          <p:nvPr/>
        </p:nvSpPr>
        <p:spPr>
          <a:xfrm>
            <a:off x="1089672" y="1798233"/>
            <a:ext cx="11483328" cy="3970318"/>
          </a:xfrm>
          <a:prstGeom prst="rect">
            <a:avLst/>
          </a:prstGeom>
          <a:noFill/>
        </p:spPr>
        <p:txBody>
          <a:bodyPr wrap="square">
            <a:spAutoFit/>
          </a:bodyPr>
          <a:lstStyle/>
          <a:p>
            <a:r>
              <a:rPr lang="en-US" altLang="zh-CN" b="1"/>
              <a:t>###</a:t>
            </a:r>
            <a:r>
              <a:rPr lang="zh-CN" altLang="en-US" b="1"/>
              <a:t>准备工作</a:t>
            </a:r>
            <a:endParaRPr lang="en-US" altLang="zh-CN" b="1"/>
          </a:p>
          <a:p>
            <a:r>
              <a:rPr lang="zh-CN" altLang="en-US" b="1"/>
              <a:t>##安装并加载splines包</a:t>
            </a:r>
            <a:endParaRPr lang="en-US" altLang="zh-CN" b="1"/>
          </a:p>
          <a:p>
            <a:r>
              <a:rPr lang="zh-CN" altLang="en-US" b="1"/>
              <a:t>library(splines)</a:t>
            </a:r>
            <a:endParaRPr lang="en-US" altLang="zh-CN" b="1"/>
          </a:p>
          <a:p>
            <a:r>
              <a:rPr lang="zh-CN" altLang="en-US" b="1"/>
              <a:t>##读取数据集</a:t>
            </a:r>
            <a:endParaRPr lang="en-US" altLang="zh-CN" b="1"/>
          </a:p>
          <a:p>
            <a:r>
              <a:rPr lang="zh-CN" altLang="en-US" b="1"/>
              <a:t>data&lt;chicagoNMMAPS</a:t>
            </a:r>
            <a:endParaRPr lang="en-US" altLang="zh-CN" b="1"/>
          </a:p>
          <a:p>
            <a:r>
              <a:rPr lang="zh-CN" altLang="en-US" b="1"/>
              <a:t>str(data)</a:t>
            </a:r>
            <a:endParaRPr lang="en-US" altLang="zh-CN" b="1"/>
          </a:p>
          <a:p>
            <a:r>
              <a:rPr lang="zh-CN" altLang="en-US" b="1"/>
              <a:t>summary(data)</a:t>
            </a:r>
            <a:endParaRPr lang="en-US" altLang="zh-CN" b="1"/>
          </a:p>
          <a:p>
            <a:r>
              <a:rPr lang="en-US" altLang="zh-CN" b="1"/>
              <a:t>##</a:t>
            </a:r>
            <a:r>
              <a:rPr lang="zh-CN" altLang="en-US" b="1"/>
              <a:t>缺失值填补</a:t>
            </a:r>
            <a:endParaRPr lang="en-US" altLang="zh-CN" b="1"/>
          </a:p>
          <a:p>
            <a:r>
              <a:rPr lang="zh-CN" altLang="en-US" b="1"/>
              <a:t>library(zoo)</a:t>
            </a:r>
            <a:endParaRPr lang="en-US" altLang="zh-CN" b="1"/>
          </a:p>
          <a:p>
            <a:r>
              <a:rPr lang="zh-CN" altLang="en-US" b="1"/>
              <a:t>data$</a:t>
            </a:r>
            <a:r>
              <a:rPr lang="zh-CN" altLang="en-US" b="1">
                <a:highlight>
                  <a:srgbClr val="FFFF00"/>
                </a:highlight>
              </a:rPr>
              <a:t>pm10</a:t>
            </a:r>
            <a:r>
              <a:rPr lang="zh-CN" altLang="en-US" b="1"/>
              <a:t>&lt;-na.approx(data$</a:t>
            </a:r>
            <a:r>
              <a:rPr lang="zh-CN" altLang="en-US" b="1">
                <a:highlight>
                  <a:srgbClr val="FFFF00"/>
                </a:highlight>
              </a:rPr>
              <a:t>pm10</a:t>
            </a:r>
            <a:r>
              <a:rPr lang="zh-CN" altLang="en-US" b="1"/>
              <a:t>)</a:t>
            </a:r>
            <a:endParaRPr lang="en-US" altLang="zh-CN" b="1"/>
          </a:p>
          <a:p>
            <a:r>
              <a:rPr lang="zh-CN" altLang="en-US" b="1"/>
              <a:t>any(is.na(data$</a:t>
            </a:r>
            <a:r>
              <a:rPr lang="zh-CN" altLang="en-US" b="1">
                <a:highlight>
                  <a:srgbClr val="FFFF00"/>
                </a:highlight>
              </a:rPr>
              <a:t>pm10</a:t>
            </a:r>
            <a:r>
              <a:rPr lang="zh-CN" altLang="en-US" b="1"/>
              <a:t>))</a:t>
            </a:r>
            <a:endParaRPr lang="en-US" altLang="zh-CN" b="1"/>
          </a:p>
          <a:p>
            <a:endParaRPr lang="en-US" altLang="zh-CN" b="1"/>
          </a:p>
          <a:p>
            <a:r>
              <a:rPr lang="en-US" altLang="zh-CN" b="1"/>
              <a:t># </a:t>
            </a:r>
            <a:r>
              <a:rPr lang="zh-CN" altLang="en-US" b="1"/>
              <a:t>准备一个</a:t>
            </a:r>
            <a:r>
              <a:rPr lang="en-US" altLang="zh-CN" b="1"/>
              <a:t>8</a:t>
            </a:r>
            <a:r>
              <a:rPr lang="zh-CN" altLang="en-US" b="1"/>
              <a:t>行</a:t>
            </a:r>
            <a:r>
              <a:rPr lang="en-US" altLang="zh-CN" b="1"/>
              <a:t>3</a:t>
            </a:r>
            <a:r>
              <a:rPr lang="zh-CN" altLang="en-US" b="1"/>
              <a:t>列表，用来显示结果</a:t>
            </a:r>
            <a:endParaRPr lang="en-US" altLang="zh-CN" b="1"/>
          </a:p>
          <a:p>
            <a:r>
              <a:rPr lang="en-US" altLang="zh-CN" b="1"/>
              <a:t>tablag &lt;- matrix(NA,</a:t>
            </a:r>
            <a:r>
              <a:rPr lang="en-US" altLang="zh-CN" b="1">
                <a:highlight>
                  <a:srgbClr val="FFFF00"/>
                </a:highlight>
              </a:rPr>
              <a:t>7+1</a:t>
            </a:r>
            <a:r>
              <a:rPr lang="en-US" altLang="zh-CN" b="1"/>
              <a:t>,3,dimnames=list(paste("Lag",</a:t>
            </a:r>
            <a:r>
              <a:rPr lang="en-US" altLang="zh-CN" b="1">
                <a:highlight>
                  <a:srgbClr val="FFFF00"/>
                </a:highlight>
              </a:rPr>
              <a:t>0:7</a:t>
            </a:r>
            <a:r>
              <a:rPr lang="en-US" altLang="zh-CN" b="1"/>
              <a:t>), c("RR","ci.low","ci.hi")))</a:t>
            </a:r>
            <a:endParaRPr lang="zh-CN" altLang="en-US" b="1"/>
          </a:p>
        </p:txBody>
      </p:sp>
    </p:spTree>
    <p:extLst>
      <p:ext uri="{BB962C8B-B14F-4D97-AF65-F5344CB8AC3E}">
        <p14:creationId xmlns:p14="http://schemas.microsoft.com/office/powerpoint/2010/main" val="4159483065"/>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93321" y="1190602"/>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单污染物滞后模型</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3E351100-548D-0558-F0FE-0C028E120E5C}"/>
              </a:ext>
            </a:extLst>
          </p:cNvPr>
          <p:cNvSpPr txBox="1"/>
          <p:nvPr/>
        </p:nvSpPr>
        <p:spPr>
          <a:xfrm>
            <a:off x="693321" y="1606100"/>
            <a:ext cx="11620787" cy="5078313"/>
          </a:xfrm>
          <a:prstGeom prst="rect">
            <a:avLst/>
          </a:prstGeom>
          <a:noFill/>
        </p:spPr>
        <p:txBody>
          <a:bodyPr wrap="square">
            <a:spAutoFit/>
          </a:bodyPr>
          <a:lstStyle/>
          <a:p>
            <a:r>
              <a:rPr lang="en-US" altLang="zh-CN" b="1"/>
              <a:t>###</a:t>
            </a:r>
            <a:r>
              <a:rPr lang="zh-CN" altLang="en-US" b="1"/>
              <a:t>分析</a:t>
            </a:r>
            <a:r>
              <a:rPr lang="en-US" altLang="zh-CN" b="1"/>
              <a:t>O3</a:t>
            </a:r>
            <a:r>
              <a:rPr lang="zh-CN" altLang="en-US" b="1"/>
              <a:t>危险期</a:t>
            </a:r>
            <a:endParaRPr lang="en-US" altLang="zh-CN" b="1"/>
          </a:p>
          <a:p>
            <a:r>
              <a:rPr lang="en-US" altLang="zh-CN" b="1"/>
              <a:t># </a:t>
            </a:r>
            <a:r>
              <a:rPr lang="zh-CN" altLang="en-US" b="1"/>
              <a:t>进行</a:t>
            </a:r>
            <a:r>
              <a:rPr lang="en-US" altLang="zh-CN" b="1"/>
              <a:t>for</a:t>
            </a:r>
            <a:r>
              <a:rPr lang="zh-CN" altLang="en-US" b="1"/>
              <a:t>循环</a:t>
            </a:r>
            <a:endParaRPr lang="en-US" altLang="zh-CN" b="1"/>
          </a:p>
          <a:p>
            <a:r>
              <a:rPr lang="en-US" altLang="zh-CN" b="1"/>
              <a:t>for(i in 0:7) {  </a:t>
            </a:r>
          </a:p>
          <a:p>
            <a:r>
              <a:rPr lang="en-US" altLang="zh-CN" b="1"/>
              <a:t># </a:t>
            </a:r>
            <a:r>
              <a:rPr lang="zh-CN" altLang="en-US" b="1"/>
              <a:t>滞后</a:t>
            </a:r>
            <a:r>
              <a:rPr lang="en-US" altLang="zh-CN" b="1"/>
              <a:t>7</a:t>
            </a:r>
            <a:r>
              <a:rPr lang="zh-CN" altLang="en-US" b="1"/>
              <a:t>天  </a:t>
            </a:r>
            <a:endParaRPr lang="en-US" altLang="zh-CN" b="1"/>
          </a:p>
          <a:p>
            <a:r>
              <a:rPr lang="en-US" altLang="zh-CN" b="1"/>
              <a:t>o3lag&lt;- Lag(data$o3,i)  </a:t>
            </a:r>
          </a:p>
          <a:p>
            <a:r>
              <a:rPr lang="en-US" altLang="zh-CN" b="1"/>
              <a:t>#pm10lag &lt;- Lag(data$pm10,i)  </a:t>
            </a:r>
          </a:p>
          <a:p>
            <a:r>
              <a:rPr lang="en-US" altLang="zh-CN" b="1"/>
              <a:t># </a:t>
            </a:r>
            <a:r>
              <a:rPr lang="zh-CN" altLang="en-US" b="1"/>
              <a:t>进行拟合  </a:t>
            </a:r>
            <a:endParaRPr lang="en-US" altLang="zh-CN" b="1"/>
          </a:p>
          <a:p>
            <a:r>
              <a:rPr lang="en-US" altLang="zh-CN" b="1"/>
              <a:t>mod &lt;- glm(death~ o3lag+ns(temp,39)+ns(time,51) +as.factor(dow),data,   family=quasipoisson)  </a:t>
            </a:r>
          </a:p>
          <a:p>
            <a:r>
              <a:rPr lang="en-US" altLang="zh-CN" b="1"/>
              <a:t>tablag[i+1,] &lt;- ci.lin(mod,subset="o3lag",Exp=T)[5:7]</a:t>
            </a:r>
          </a:p>
          <a:p>
            <a:r>
              <a:rPr lang="en-US" altLang="zh-CN" b="1"/>
              <a:t>                    }</a:t>
            </a:r>
          </a:p>
          <a:p>
            <a:r>
              <a:rPr lang="en-US" altLang="zh-CN" b="1"/>
              <a:t>#</a:t>
            </a:r>
            <a:r>
              <a:rPr lang="zh-CN" altLang="en-US" b="1"/>
              <a:t>进行展示</a:t>
            </a:r>
            <a:endParaRPr lang="en-US" altLang="zh-CN" b="1"/>
          </a:p>
          <a:p>
            <a:r>
              <a:rPr lang="en-US" altLang="zh-CN" b="1"/>
              <a:t>Tablag</a:t>
            </a:r>
          </a:p>
          <a:p>
            <a:r>
              <a:rPr lang="en-US" altLang="zh-CN" b="1"/>
              <a:t>#</a:t>
            </a:r>
            <a:r>
              <a:rPr lang="zh-CN" altLang="en-US" b="1"/>
              <a:t>进行可视化</a:t>
            </a:r>
            <a:endParaRPr lang="en-US" altLang="zh-CN" b="1"/>
          </a:p>
          <a:p>
            <a:r>
              <a:rPr lang="en-US" altLang="zh-CN" b="1"/>
              <a:t>plot(0:7,0:7,type="n",ylim=c(0.999,1.0015),main="Lag terms modelled one at a time",     xlab="Lag (days)",ylab="RR and 95%CI per 1ug/m3 ozone increase")</a:t>
            </a:r>
          </a:p>
          <a:p>
            <a:r>
              <a:rPr lang="en-US" altLang="zh-CN" b="1"/>
              <a:t>abline(h=1)</a:t>
            </a:r>
          </a:p>
          <a:p>
            <a:r>
              <a:rPr lang="en-US" altLang="zh-CN" b="1"/>
              <a:t>arrows(0:7,tablag[,2],0:7,tablag[,3],length=0.05,angle=90,code=3)</a:t>
            </a:r>
          </a:p>
          <a:p>
            <a:r>
              <a:rPr lang="en-US" altLang="zh-CN" b="1"/>
              <a:t>points(0:7,tablag[,1],pch=19)</a:t>
            </a:r>
          </a:p>
        </p:txBody>
      </p:sp>
      <p:pic>
        <p:nvPicPr>
          <p:cNvPr id="3" name="图片 2">
            <a:extLst>
              <a:ext uri="{FF2B5EF4-FFF2-40B4-BE49-F238E27FC236}">
                <a16:creationId xmlns:a16="http://schemas.microsoft.com/office/drawing/2014/main" id="{968C1DCB-BEB5-9164-844D-DAD7F99E8326}"/>
              </a:ext>
            </a:extLst>
          </p:cNvPr>
          <p:cNvPicPr>
            <a:picLocks noChangeAspect="1"/>
          </p:cNvPicPr>
          <p:nvPr/>
        </p:nvPicPr>
        <p:blipFill>
          <a:blip r:embed="rId3"/>
          <a:stretch>
            <a:fillRect/>
          </a:stretch>
        </p:blipFill>
        <p:spPr>
          <a:xfrm>
            <a:off x="4010915" y="1398351"/>
            <a:ext cx="3726315" cy="1946290"/>
          </a:xfrm>
          <a:prstGeom prst="rect">
            <a:avLst/>
          </a:prstGeom>
        </p:spPr>
      </p:pic>
      <p:pic>
        <p:nvPicPr>
          <p:cNvPr id="10" name="图片 9">
            <a:extLst>
              <a:ext uri="{FF2B5EF4-FFF2-40B4-BE49-F238E27FC236}">
                <a16:creationId xmlns:a16="http://schemas.microsoft.com/office/drawing/2014/main" id="{93744958-57DD-627D-70D7-0331E3553F4F}"/>
              </a:ext>
            </a:extLst>
          </p:cNvPr>
          <p:cNvPicPr>
            <a:picLocks noChangeAspect="1"/>
          </p:cNvPicPr>
          <p:nvPr/>
        </p:nvPicPr>
        <p:blipFill>
          <a:blip r:embed="rId4"/>
          <a:stretch>
            <a:fillRect/>
          </a:stretch>
        </p:blipFill>
        <p:spPr>
          <a:xfrm>
            <a:off x="8676799" y="1160284"/>
            <a:ext cx="2378025" cy="2422423"/>
          </a:xfrm>
          <a:prstGeom prst="rect">
            <a:avLst/>
          </a:prstGeom>
        </p:spPr>
      </p:pic>
    </p:spTree>
    <p:extLst>
      <p:ext uri="{BB962C8B-B14F-4D97-AF65-F5344CB8AC3E}">
        <p14:creationId xmlns:p14="http://schemas.microsoft.com/office/powerpoint/2010/main" val="2946925587"/>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52870" y="940854"/>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单污染物滞后模型</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3E351100-548D-0558-F0FE-0C028E120E5C}"/>
              </a:ext>
            </a:extLst>
          </p:cNvPr>
          <p:cNvSpPr txBox="1"/>
          <p:nvPr/>
        </p:nvSpPr>
        <p:spPr>
          <a:xfrm>
            <a:off x="752870" y="1337811"/>
            <a:ext cx="11620787" cy="5078313"/>
          </a:xfrm>
          <a:prstGeom prst="rect">
            <a:avLst/>
          </a:prstGeom>
          <a:noFill/>
        </p:spPr>
        <p:txBody>
          <a:bodyPr wrap="square">
            <a:spAutoFit/>
          </a:bodyPr>
          <a:lstStyle/>
          <a:p>
            <a:r>
              <a:rPr lang="en-US" altLang="zh-CN" b="1"/>
              <a:t>###</a:t>
            </a:r>
            <a:r>
              <a:rPr lang="zh-CN" altLang="en-US" b="1"/>
              <a:t>分析</a:t>
            </a:r>
            <a:r>
              <a:rPr lang="en-US" altLang="zh-CN" b="1"/>
              <a:t>PM10</a:t>
            </a:r>
            <a:r>
              <a:rPr lang="zh-CN" altLang="en-US" b="1"/>
              <a:t>危险期</a:t>
            </a:r>
            <a:endParaRPr lang="en-US" altLang="zh-CN" b="1"/>
          </a:p>
          <a:p>
            <a:r>
              <a:rPr lang="en-US" altLang="zh-CN" b="1"/>
              <a:t># </a:t>
            </a:r>
            <a:r>
              <a:rPr lang="zh-CN" altLang="en-US" b="1"/>
              <a:t>进行</a:t>
            </a:r>
            <a:r>
              <a:rPr lang="en-US" altLang="zh-CN" b="1"/>
              <a:t>for</a:t>
            </a:r>
            <a:r>
              <a:rPr lang="zh-CN" altLang="en-US" b="1"/>
              <a:t>循环</a:t>
            </a:r>
            <a:endParaRPr lang="en-US" altLang="zh-CN" b="1"/>
          </a:p>
          <a:p>
            <a:r>
              <a:rPr lang="en-US" altLang="zh-CN" b="1"/>
              <a:t>for(i in 0:7) {  </a:t>
            </a:r>
          </a:p>
          <a:p>
            <a:r>
              <a:rPr lang="en-US" altLang="zh-CN" b="1"/>
              <a:t># </a:t>
            </a:r>
            <a:r>
              <a:rPr lang="zh-CN" altLang="en-US" b="1"/>
              <a:t>滞后</a:t>
            </a:r>
            <a:r>
              <a:rPr lang="en-US" altLang="zh-CN" b="1"/>
              <a:t>7</a:t>
            </a:r>
            <a:r>
              <a:rPr lang="zh-CN" altLang="en-US" b="1"/>
              <a:t>天  </a:t>
            </a:r>
            <a:endParaRPr lang="en-US" altLang="zh-CN" b="1"/>
          </a:p>
          <a:p>
            <a:r>
              <a:rPr lang="en-US" altLang="zh-CN" b="1"/>
              <a:t>#o3lag&lt;- Lag(data$o3,i)  </a:t>
            </a:r>
          </a:p>
          <a:p>
            <a:r>
              <a:rPr lang="en-US" altLang="zh-CN" b="1"/>
              <a:t>pm10lag &lt;- Lag(data$pm10,i)  </a:t>
            </a:r>
          </a:p>
          <a:p>
            <a:r>
              <a:rPr lang="en-US" altLang="zh-CN" b="1"/>
              <a:t># </a:t>
            </a:r>
            <a:r>
              <a:rPr lang="zh-CN" altLang="en-US" b="1"/>
              <a:t>进行拟合  </a:t>
            </a:r>
            <a:endParaRPr lang="en-US" altLang="zh-CN" b="1"/>
          </a:p>
          <a:p>
            <a:r>
              <a:rPr lang="en-US" altLang="zh-CN" b="1"/>
              <a:t>mod &lt;- glm(death~ pm10lag+ns(temp,39)+ns(time,51) +as.factor(dow),data,   family=quasipoisson)  </a:t>
            </a:r>
          </a:p>
          <a:p>
            <a:r>
              <a:rPr lang="en-US" altLang="zh-CN" b="1"/>
              <a:t>tablag[i+1,] &lt;- ci.lin(mod,subset="o3lag",Exp=T)[5:7]</a:t>
            </a:r>
          </a:p>
          <a:p>
            <a:r>
              <a:rPr lang="en-US" altLang="zh-CN" b="1"/>
              <a:t>                    }</a:t>
            </a:r>
          </a:p>
          <a:p>
            <a:r>
              <a:rPr lang="en-US" altLang="zh-CN" b="1"/>
              <a:t>#</a:t>
            </a:r>
            <a:r>
              <a:rPr lang="zh-CN" altLang="en-US" b="1"/>
              <a:t>进行展示</a:t>
            </a:r>
            <a:endParaRPr lang="en-US" altLang="zh-CN" b="1"/>
          </a:p>
          <a:p>
            <a:r>
              <a:rPr lang="en-US" altLang="zh-CN" b="1"/>
              <a:t>Tablag</a:t>
            </a:r>
          </a:p>
          <a:p>
            <a:r>
              <a:rPr lang="en-US" altLang="zh-CN" b="1"/>
              <a:t>#</a:t>
            </a:r>
            <a:r>
              <a:rPr lang="zh-CN" altLang="en-US" b="1"/>
              <a:t>进行可视化</a:t>
            </a:r>
            <a:endParaRPr lang="en-US" altLang="zh-CN" b="1"/>
          </a:p>
          <a:p>
            <a:r>
              <a:rPr lang="en-US" altLang="zh-CN" b="1"/>
              <a:t>plot(0:7,0:7,type="n",ylim=c(0.999,1.0015),main="Lag terms modelled one at a time",     xlab="Lag (days)",ylab="RR and 95%CI per 1ug/m3 pm10 increase")</a:t>
            </a:r>
          </a:p>
          <a:p>
            <a:r>
              <a:rPr lang="en-US" altLang="zh-CN" b="1"/>
              <a:t>abline(h=1)</a:t>
            </a:r>
          </a:p>
          <a:p>
            <a:r>
              <a:rPr lang="en-US" altLang="zh-CN" b="1"/>
              <a:t>arrows(0:7,tablag[,2],0:7,tablag[,3],length=0.05,angle=90,code=3)</a:t>
            </a:r>
          </a:p>
          <a:p>
            <a:r>
              <a:rPr lang="en-US" altLang="zh-CN" b="1"/>
              <a:t>points(0:7,tablag[,1],pch=19)</a:t>
            </a:r>
          </a:p>
        </p:txBody>
      </p:sp>
      <p:pic>
        <p:nvPicPr>
          <p:cNvPr id="10" name="图片 9">
            <a:extLst>
              <a:ext uri="{FF2B5EF4-FFF2-40B4-BE49-F238E27FC236}">
                <a16:creationId xmlns:a16="http://schemas.microsoft.com/office/drawing/2014/main" id="{4FD2891C-2594-E601-FF14-4829A5F0EA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422" y="1043393"/>
            <a:ext cx="2275708" cy="2318195"/>
          </a:xfrm>
          <a:prstGeom prst="rect">
            <a:avLst/>
          </a:prstGeom>
        </p:spPr>
      </p:pic>
      <p:pic>
        <p:nvPicPr>
          <p:cNvPr id="12" name="图片 11">
            <a:extLst>
              <a:ext uri="{FF2B5EF4-FFF2-40B4-BE49-F238E27FC236}">
                <a16:creationId xmlns:a16="http://schemas.microsoft.com/office/drawing/2014/main" id="{E74AF205-4285-AD0E-FA87-1A17DD0DB211}"/>
              </a:ext>
            </a:extLst>
          </p:cNvPr>
          <p:cNvPicPr>
            <a:picLocks noChangeAspect="1"/>
          </p:cNvPicPr>
          <p:nvPr/>
        </p:nvPicPr>
        <p:blipFill>
          <a:blip r:embed="rId4"/>
          <a:stretch>
            <a:fillRect/>
          </a:stretch>
        </p:blipFill>
        <p:spPr>
          <a:xfrm>
            <a:off x="4645415" y="1295812"/>
            <a:ext cx="4217231" cy="2065776"/>
          </a:xfrm>
          <a:prstGeom prst="rect">
            <a:avLst/>
          </a:prstGeom>
        </p:spPr>
      </p:pic>
    </p:spTree>
    <p:extLst>
      <p:ext uri="{BB962C8B-B14F-4D97-AF65-F5344CB8AC3E}">
        <p14:creationId xmlns:p14="http://schemas.microsoft.com/office/powerpoint/2010/main" val="2425963157"/>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22307" y="992465"/>
            <a:ext cx="8758410"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双污染物滞后模型</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3E351100-548D-0558-F0FE-0C028E120E5C}"/>
              </a:ext>
            </a:extLst>
          </p:cNvPr>
          <p:cNvSpPr txBox="1"/>
          <p:nvPr/>
        </p:nvSpPr>
        <p:spPr>
          <a:xfrm>
            <a:off x="492369" y="1618218"/>
            <a:ext cx="11620787" cy="4247317"/>
          </a:xfrm>
          <a:prstGeom prst="rect">
            <a:avLst/>
          </a:prstGeom>
          <a:noFill/>
        </p:spPr>
        <p:txBody>
          <a:bodyPr wrap="square">
            <a:spAutoFit/>
          </a:bodyPr>
          <a:lstStyle/>
          <a:p>
            <a:r>
              <a:rPr lang="en-US" altLang="zh-CN" b="1"/>
              <a:t># </a:t>
            </a:r>
            <a:r>
              <a:rPr lang="zh-CN" altLang="en-US" b="1"/>
              <a:t>准备一个</a:t>
            </a:r>
            <a:r>
              <a:rPr lang="en-US" altLang="zh-CN" b="1"/>
              <a:t>8</a:t>
            </a:r>
            <a:r>
              <a:rPr lang="zh-CN" altLang="en-US" b="1"/>
              <a:t>行</a:t>
            </a:r>
            <a:r>
              <a:rPr lang="en-US" altLang="zh-CN" b="1"/>
              <a:t>3</a:t>
            </a:r>
            <a:r>
              <a:rPr lang="zh-CN" altLang="en-US" b="1"/>
              <a:t>列表</a:t>
            </a:r>
            <a:endParaRPr lang="en-US" altLang="zh-CN" b="1"/>
          </a:p>
          <a:p>
            <a:r>
              <a:rPr lang="en-US" altLang="zh-CN" b="1"/>
              <a:t>tablag &lt;- matrix(NA,7+1,3,dimnames=list(paste("Lag",0:7),  c("RR","ci.low","ci.hi")))</a:t>
            </a:r>
          </a:p>
          <a:p>
            <a:r>
              <a:rPr lang="en-US" altLang="zh-CN" b="1"/>
              <a:t># </a:t>
            </a:r>
            <a:r>
              <a:rPr lang="zh-CN" altLang="en-US" b="1"/>
              <a:t>进行</a:t>
            </a:r>
            <a:r>
              <a:rPr lang="en-US" altLang="zh-CN" b="1"/>
              <a:t>for</a:t>
            </a:r>
            <a:r>
              <a:rPr lang="zh-CN" altLang="en-US" b="1"/>
              <a:t>循环</a:t>
            </a:r>
            <a:endParaRPr lang="en-US" altLang="zh-CN" b="1"/>
          </a:p>
          <a:p>
            <a:r>
              <a:rPr lang="en-US" altLang="zh-CN" b="1"/>
              <a:t>for(i in 0:2) {  </a:t>
            </a:r>
          </a:p>
          <a:p>
            <a:r>
              <a:rPr lang="en-US" altLang="zh-CN" b="1"/>
              <a:t># </a:t>
            </a:r>
            <a:r>
              <a:rPr lang="zh-CN" altLang="en-US" b="1"/>
              <a:t>滞后</a:t>
            </a:r>
            <a:r>
              <a:rPr lang="en-US" altLang="zh-CN" b="1"/>
              <a:t>7</a:t>
            </a:r>
            <a:r>
              <a:rPr lang="zh-CN" altLang="en-US" b="1"/>
              <a:t>天  </a:t>
            </a:r>
            <a:endParaRPr lang="en-US" altLang="zh-CN" b="1"/>
          </a:p>
          <a:p>
            <a:r>
              <a:rPr lang="en-US" altLang="zh-CN" b="1"/>
              <a:t>o3lag2&lt;- Lag(data$o3,2)  </a:t>
            </a:r>
          </a:p>
          <a:p>
            <a:r>
              <a:rPr lang="en-US" altLang="zh-CN" b="1"/>
              <a:t>pm10lag &lt;- Lag(data$pm10,i) </a:t>
            </a:r>
          </a:p>
          <a:p>
            <a:r>
              <a:rPr lang="en-US" altLang="zh-CN" b="1"/>
              <a:t> # </a:t>
            </a:r>
            <a:r>
              <a:rPr lang="zh-CN" altLang="en-US" b="1"/>
              <a:t>进行拟合  </a:t>
            </a:r>
            <a:endParaRPr lang="en-US" altLang="zh-CN" b="1"/>
          </a:p>
          <a:p>
            <a:r>
              <a:rPr lang="en-US" altLang="zh-CN" b="1"/>
              <a:t>mod &lt;- glm(death~ pm10lag+o3lag2+ns(temp,39)+ns(time,51) +as.factor(dow),data, family=quasipoisson)  </a:t>
            </a:r>
          </a:p>
          <a:p>
            <a:r>
              <a:rPr lang="en-US" altLang="zh-CN" b="1"/>
              <a:t>tablag[i+1,] &lt;- ci.lin(mod,subset="pm10lag",Exp=T)[5:7]</a:t>
            </a:r>
          </a:p>
          <a:p>
            <a:r>
              <a:rPr lang="en-US" altLang="zh-CN" b="1"/>
              <a:t>                     }</a:t>
            </a:r>
          </a:p>
          <a:p>
            <a:r>
              <a:rPr lang="en-US" altLang="zh-CN" b="1"/>
              <a:t>##</a:t>
            </a:r>
            <a:r>
              <a:rPr lang="zh-CN" altLang="en-US" b="1"/>
              <a:t>另一种</a:t>
            </a:r>
            <a:endParaRPr lang="en-US" altLang="zh-CN" b="1"/>
          </a:p>
          <a:p>
            <a:r>
              <a:rPr lang="en-US" altLang="zh-CN" b="1"/>
              <a:t>tablago3lag2&lt;- Lag(data$o3,2)</a:t>
            </a:r>
          </a:p>
          <a:p>
            <a:r>
              <a:rPr lang="en-US" altLang="zh-CN" b="1"/>
              <a:t>mod &lt;- glm(death~ pm10+o3lag2+ns(temp,39)+ns(time,51) +as.factor(dow),data,  family=quasipoisson)</a:t>
            </a:r>
          </a:p>
          <a:p>
            <a:r>
              <a:rPr lang="en-US" altLang="zh-CN" b="1"/>
              <a:t>summary(mod)</a:t>
            </a:r>
          </a:p>
        </p:txBody>
      </p:sp>
      <p:pic>
        <p:nvPicPr>
          <p:cNvPr id="3" name="图片 2">
            <a:extLst>
              <a:ext uri="{FF2B5EF4-FFF2-40B4-BE49-F238E27FC236}">
                <a16:creationId xmlns:a16="http://schemas.microsoft.com/office/drawing/2014/main" id="{63598BB6-61F8-2652-51D3-6822369A713A}"/>
              </a:ext>
            </a:extLst>
          </p:cNvPr>
          <p:cNvPicPr>
            <a:picLocks noChangeAspect="1"/>
          </p:cNvPicPr>
          <p:nvPr/>
        </p:nvPicPr>
        <p:blipFill>
          <a:blip r:embed="rId3"/>
          <a:stretch>
            <a:fillRect/>
          </a:stretch>
        </p:blipFill>
        <p:spPr>
          <a:xfrm>
            <a:off x="6096000" y="2667838"/>
            <a:ext cx="5386679" cy="1522323"/>
          </a:xfrm>
          <a:prstGeom prst="rect">
            <a:avLst/>
          </a:prstGeom>
        </p:spPr>
      </p:pic>
    </p:spTree>
    <p:extLst>
      <p:ext uri="{BB962C8B-B14F-4D97-AF65-F5344CB8AC3E}">
        <p14:creationId xmlns:p14="http://schemas.microsoft.com/office/powerpoint/2010/main" val="4252672524"/>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flipV="1">
            <a:off x="10153650" y="5396866"/>
            <a:ext cx="514350" cy="146684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5" name="直接连接符 34"/>
          <p:cNvCxnSpPr/>
          <p:nvPr/>
        </p:nvCxnSpPr>
        <p:spPr>
          <a:xfrm>
            <a:off x="4629626" y="6339840"/>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3" name="图片 72" descr="D:\Users\Desktop\连廊展板3.png连廊展板3"/>
          <p:cNvPicPr>
            <a:picLocks noChangeAspect="1"/>
          </p:cNvPicPr>
          <p:nvPr userDrawn="1"/>
        </p:nvPicPr>
        <p:blipFill>
          <a:blip r:embed="rId2"/>
          <a:srcRect/>
          <a:stretch>
            <a:fillRect/>
          </a:stretch>
        </p:blipFill>
        <p:spPr>
          <a:xfrm>
            <a:off x="2699861" y="6248162"/>
            <a:ext cx="1827848" cy="183356"/>
          </a:xfrm>
          <a:prstGeom prst="rect">
            <a:avLst/>
          </a:prstGeom>
        </p:spPr>
      </p:pic>
      <p:pic>
        <p:nvPicPr>
          <p:cNvPr id="43" name="图片 20" descr="D:\Users\Desktop\二级页面.png二级页面"/>
          <p:cNvPicPr>
            <a:picLocks noChangeAspect="1"/>
          </p:cNvPicPr>
          <p:nvPr userDrawn="1"/>
        </p:nvPicPr>
        <p:blipFill>
          <a:blip r:embed="rId3"/>
          <a:srcRect/>
          <a:stretch>
            <a:fillRect/>
          </a:stretch>
        </p:blipFill>
        <p:spPr>
          <a:xfrm>
            <a:off x="9585007" y="263206"/>
            <a:ext cx="2165985" cy="509905"/>
          </a:xfrm>
          <a:prstGeom prst="rect">
            <a:avLst/>
          </a:prstGeom>
          <a:noFill/>
          <a:ln w="9525">
            <a:noFill/>
          </a:ln>
        </p:spPr>
      </p:pic>
      <p:sp>
        <p:nvSpPr>
          <p:cNvPr id="28" name="图文框 27"/>
          <p:cNvSpPr/>
          <p:nvPr/>
        </p:nvSpPr>
        <p:spPr>
          <a:xfrm>
            <a:off x="2699658" y="2024134"/>
            <a:ext cx="4811486" cy="3046376"/>
          </a:xfrm>
          <a:prstGeom prst="frame">
            <a:avLst>
              <a:gd name="adj1" fmla="val 19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文本框 9"/>
          <p:cNvSpPr txBox="1"/>
          <p:nvPr/>
        </p:nvSpPr>
        <p:spPr>
          <a:xfrm>
            <a:off x="3320030" y="3140839"/>
            <a:ext cx="3570832" cy="646331"/>
          </a:xfrm>
          <a:prstGeom prst="rect">
            <a:avLst/>
          </a:prstGeom>
          <a:noFill/>
        </p:spPr>
        <p:txBody>
          <a:bodyPr wrap="square" rtlCol="0">
            <a:spAutoFit/>
          </a:bodyPr>
          <a:lstStyle/>
          <a:p>
            <a:pPr algn="just"/>
            <a:r>
              <a:rPr kumimoji="1" lang="zh-CN" altLang="en-US" sz="3600" b="1">
                <a:solidFill>
                  <a:srgbClr val="284078"/>
                </a:solidFill>
                <a:latin typeface="微软雅黑" panose="020B0503020204020204" charset="-122"/>
                <a:ea typeface="微软雅黑" panose="020B0503020204020204" charset="-122"/>
                <a:sym typeface="+mn-ea"/>
              </a:rPr>
              <a:t>多污染模型</a:t>
            </a:r>
            <a:endParaRPr kumimoji="1" lang="zh-CN" altLang="en-US" sz="3600" b="1" dirty="0">
              <a:solidFill>
                <a:srgbClr val="284078"/>
              </a:solidFill>
              <a:latin typeface="微软雅黑" panose="020B0503020204020204" charset="-122"/>
              <a:ea typeface="微软雅黑" panose="020B0503020204020204" charset="-122"/>
              <a:sym typeface="+mn-ea"/>
            </a:endParaRPr>
          </a:p>
        </p:txBody>
      </p:sp>
      <p:sp>
        <p:nvSpPr>
          <p:cNvPr id="13" name="矩形: 圆角 8"/>
          <p:cNvSpPr/>
          <p:nvPr/>
        </p:nvSpPr>
        <p:spPr>
          <a:xfrm>
            <a:off x="2257017" y="3027251"/>
            <a:ext cx="1012373" cy="1012371"/>
          </a:xfrm>
          <a:prstGeom prst="roundRect">
            <a:avLst>
              <a:gd name="adj" fmla="val 7929"/>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50" b="1" i="1">
                <a:solidFill>
                  <a:srgbClr val="284078"/>
                </a:solidFill>
                <a:latin typeface="微软雅黑" panose="020B0503020204020204" charset="-122"/>
                <a:ea typeface="微软雅黑" panose="020B0503020204020204" charset="-122"/>
              </a:rPr>
              <a:t>04</a:t>
            </a:r>
            <a:endParaRPr lang="en-US" altLang="zh-CN" sz="4050" b="1" i="1" dirty="0">
              <a:solidFill>
                <a:srgbClr val="284078"/>
              </a:solidFill>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8CD884CE-A830-CCA4-517F-55BBD4BFE00A}"/>
              </a:ext>
            </a:extLst>
          </p:cNvPr>
          <p:cNvPicPr>
            <a:picLocks noChangeAspect="1"/>
          </p:cNvPicPr>
          <p:nvPr/>
        </p:nvPicPr>
        <p:blipFill>
          <a:blip r:embed="rId4"/>
          <a:stretch>
            <a:fillRect/>
          </a:stretch>
        </p:blipFill>
        <p:spPr>
          <a:xfrm>
            <a:off x="7803981" y="152932"/>
            <a:ext cx="1604766" cy="1027918"/>
          </a:xfrm>
          <a:prstGeom prst="rect">
            <a:avLst/>
          </a:prstGeom>
        </p:spPr>
      </p:pic>
      <p:sp>
        <p:nvSpPr>
          <p:cNvPr id="4" name="文本框 3">
            <a:extLst>
              <a:ext uri="{FF2B5EF4-FFF2-40B4-BE49-F238E27FC236}">
                <a16:creationId xmlns:a16="http://schemas.microsoft.com/office/drawing/2014/main" id="{85A803ED-0B0A-C0CC-A467-0E1CB762344D}"/>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005945596"/>
      </p:ext>
    </p:extLst>
  </p:cSld>
  <p:clrMapOvr>
    <a:masterClrMapping/>
  </p:clrMapOvr>
  <mc:AlternateContent xmlns:mc="http://schemas.openxmlformats.org/markup-compatibility/2006" xmlns:p14="http://schemas.microsoft.com/office/powerpoint/2010/main">
    <mc:Choice Requires="p14">
      <p:transition p14:dur="0" advTm="3774"/>
    </mc:Choice>
    <mc:Fallback xmlns="">
      <p:transition advTm="377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22307" y="992465"/>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2" name="内容占位符 2">
            <a:extLst>
              <a:ext uri="{FF2B5EF4-FFF2-40B4-BE49-F238E27FC236}">
                <a16:creationId xmlns:a16="http://schemas.microsoft.com/office/drawing/2014/main" id="{1CF8D476-1E04-2FBF-716F-A3C205DFA48E}"/>
              </a:ext>
            </a:extLst>
          </p:cNvPr>
          <p:cNvSpPr txBox="1">
            <a:spLocks/>
          </p:cNvSpPr>
          <p:nvPr/>
        </p:nvSpPr>
        <p:spPr>
          <a:xfrm>
            <a:off x="1063869" y="1362936"/>
            <a:ext cx="10339754" cy="52284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kern="100">
                <a:latin typeface="+mn-ea"/>
                <a:cs typeface="Times New Roman" panose="02020603050405020304" pitchFamily="18" charset="0"/>
              </a:rPr>
              <a:t>#</a:t>
            </a:r>
            <a:r>
              <a:rPr lang="zh-CN" altLang="zh-CN" sz="1800" b="1" kern="100">
                <a:latin typeface="+mn-ea"/>
                <a:cs typeface="Times New Roman" panose="02020603050405020304" pitchFamily="18" charset="0"/>
              </a:rPr>
              <a:t>下载需要用到的包</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install.packages(“bkmr”)   #</a:t>
            </a:r>
            <a:r>
              <a:rPr lang="zh-CN" altLang="en-US" sz="1800" b="1" kern="100">
                <a:latin typeface="+mn-ea"/>
                <a:cs typeface="Times New Roman" panose="02020603050405020304" pitchFamily="18" charset="0"/>
              </a:rPr>
              <a:t>用于</a:t>
            </a:r>
            <a:r>
              <a:rPr lang="en-US" altLang="zh-CN" sz="1800" b="1" kern="100">
                <a:latin typeface="+mn-ea"/>
                <a:cs typeface="Times New Roman" panose="02020603050405020304" pitchFamily="18" charset="0"/>
              </a:rPr>
              <a:t>BKMR</a:t>
            </a:r>
            <a:r>
              <a:rPr lang="zh-CN" altLang="en-US" sz="1800" b="1" kern="100">
                <a:latin typeface="+mn-ea"/>
                <a:cs typeface="Times New Roman" panose="02020603050405020304" pitchFamily="18" charset="0"/>
              </a:rPr>
              <a:t>分析</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install.packages(“ggplot2”) #</a:t>
            </a:r>
            <a:r>
              <a:rPr lang="zh-CN" altLang="en-US" sz="1800" b="1" kern="100">
                <a:latin typeface="+mn-ea"/>
                <a:cs typeface="Times New Roman" panose="02020603050405020304" pitchFamily="18" charset="0"/>
              </a:rPr>
              <a:t>用于绘制暴露反应关系图</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加载包</a:t>
            </a:r>
            <a:endParaRPr lang="en-US" altLang="zh-CN" sz="1800" b="1" kern="100">
              <a:latin typeface="+mn-ea"/>
              <a:cs typeface="Times New Roman" panose="02020603050405020304" pitchFamily="18" charset="0"/>
            </a:endParaRPr>
          </a:p>
          <a:p>
            <a:pPr marL="0" indent="0">
              <a:buNone/>
            </a:pPr>
            <a:r>
              <a:rPr lang="en-US" altLang="zh-CN" sz="1800" b="1">
                <a:latin typeface="+mn-ea"/>
                <a:cs typeface="Times New Roman" panose="02020603050405020304" pitchFamily="18" charset="0"/>
              </a:rPr>
              <a:t>library(bkmr)</a:t>
            </a:r>
            <a:endParaRPr lang="en-US" altLang="zh-CN" sz="1800" b="1" kern="100">
              <a:latin typeface="+mn-ea"/>
              <a:cs typeface="Times New Roman" panose="02020603050405020304" pitchFamily="18" charset="0"/>
            </a:endParaRPr>
          </a:p>
          <a:p>
            <a:pPr marL="0" indent="0">
              <a:buNone/>
            </a:pPr>
            <a:r>
              <a:rPr lang="en-US" altLang="zh-CN" sz="1800" b="1">
                <a:latin typeface="+mn-ea"/>
                <a:cs typeface="Times New Roman" panose="02020603050405020304" pitchFamily="18" charset="0"/>
              </a:rPr>
              <a:t>library(ggplot2)</a:t>
            </a:r>
          </a:p>
          <a:p>
            <a:pPr marL="0" indent="0" algn="just">
              <a:buNone/>
            </a:pPr>
            <a:r>
              <a:rPr lang="en-US" altLang="zh-CN" sz="1800" b="1" kern="100">
                <a:latin typeface="+mn-ea"/>
                <a:cs typeface="Times New Roman" panose="02020603050405020304" pitchFamily="18" charset="0"/>
              </a:rPr>
              <a:t>#</a:t>
            </a:r>
            <a:r>
              <a:rPr lang="zh-CN" altLang="zh-CN" sz="1800" b="1" kern="100">
                <a:latin typeface="+mn-ea"/>
                <a:cs typeface="Times New Roman" panose="02020603050405020304" pitchFamily="18" charset="0"/>
              </a:rPr>
              <a:t>使用</a:t>
            </a:r>
            <a:r>
              <a:rPr lang="en-US" altLang="zh-CN" sz="1800" b="1" kern="100">
                <a:latin typeface="+mn-ea"/>
                <a:cs typeface="Times New Roman" panose="02020603050405020304" pitchFamily="18" charset="0"/>
              </a:rPr>
              <a:t>bkmr</a:t>
            </a:r>
            <a:r>
              <a:rPr lang="zh-CN" altLang="zh-CN" sz="1800" b="1" kern="100">
                <a:latin typeface="+mn-ea"/>
                <a:cs typeface="Times New Roman" panose="02020603050405020304" pitchFamily="18" charset="0"/>
              </a:rPr>
              <a:t>程序包内置的</a:t>
            </a:r>
            <a:r>
              <a:rPr lang="zh-CN" altLang="en-US" sz="1800" b="1" kern="100">
                <a:latin typeface="+mn-ea"/>
                <a:cs typeface="Times New Roman" panose="02020603050405020304" pitchFamily="18" charset="0"/>
              </a:rPr>
              <a:t>模拟</a:t>
            </a:r>
            <a:r>
              <a:rPr lang="zh-CN" altLang="zh-CN" sz="1800" b="1" kern="100">
                <a:latin typeface="+mn-ea"/>
                <a:cs typeface="Times New Roman" panose="02020603050405020304" pitchFamily="18" charset="0"/>
              </a:rPr>
              <a:t>数据集</a:t>
            </a:r>
          </a:p>
          <a:p>
            <a:pPr marL="0" indent="0" algn="just">
              <a:buNone/>
            </a:pPr>
            <a:r>
              <a:rPr lang="en-US" altLang="zh-CN" sz="1800" b="1" kern="100">
                <a:latin typeface="+mn-ea"/>
                <a:cs typeface="Times New Roman" panose="02020603050405020304" pitchFamily="18" charset="0"/>
              </a:rPr>
              <a:t>set.seed(111)   #</a:t>
            </a:r>
            <a:r>
              <a:rPr lang="zh-CN" altLang="zh-CN" sz="1800" b="1" kern="100">
                <a:latin typeface="+mn-ea"/>
                <a:cs typeface="Times New Roman" panose="02020603050405020304" pitchFamily="18" charset="0"/>
              </a:rPr>
              <a:t>设置种子数，重复结果，如果下次你把种子数改为</a:t>
            </a:r>
            <a:r>
              <a:rPr lang="en-US" altLang="zh-CN" sz="1800" b="1" kern="100">
                <a:latin typeface="+mn-ea"/>
                <a:cs typeface="Times New Roman" panose="02020603050405020304" pitchFamily="18" charset="0"/>
              </a:rPr>
              <a:t>121</a:t>
            </a:r>
            <a:r>
              <a:rPr lang="zh-CN" altLang="zh-CN" sz="1800" b="1" kern="100">
                <a:latin typeface="+mn-ea"/>
                <a:cs typeface="Times New Roman" panose="02020603050405020304" pitchFamily="18" charset="0"/>
              </a:rPr>
              <a:t>数据就变了</a:t>
            </a:r>
          </a:p>
          <a:p>
            <a:pPr marL="0" indent="0" algn="just">
              <a:buNone/>
            </a:pPr>
            <a:r>
              <a:rPr lang="en-US" altLang="zh-CN" sz="1800" b="1" kern="100">
                <a:latin typeface="+mn-ea"/>
                <a:cs typeface="Times New Roman" panose="02020603050405020304" pitchFamily="18" charset="0"/>
              </a:rPr>
              <a:t>dat &lt;- SimData(n = 50, M = 4)</a:t>
            </a:r>
          </a:p>
          <a:p>
            <a:pPr marL="0" indent="0" algn="just">
              <a:buNone/>
            </a:pPr>
            <a:r>
              <a:rPr lang="en-US" altLang="zh-CN" sz="1800" b="1" kern="100">
                <a:latin typeface="+mn-ea"/>
                <a:cs typeface="Times New Roman" panose="02020603050405020304" pitchFamily="18" charset="0"/>
              </a:rPr>
              <a:t>?SimData    #</a:t>
            </a:r>
            <a:r>
              <a:rPr lang="zh-CN" altLang="zh-CN" sz="1800" b="1" kern="100">
                <a:latin typeface="+mn-ea"/>
                <a:cs typeface="Times New Roman" panose="02020603050405020304" pitchFamily="18" charset="0"/>
              </a:rPr>
              <a:t>用</a:t>
            </a:r>
            <a:r>
              <a:rPr lang="en-US" altLang="zh-CN" sz="1800" b="1" kern="100">
                <a:latin typeface="+mn-ea"/>
                <a:cs typeface="Times New Roman" panose="02020603050405020304" pitchFamily="18" charset="0"/>
              </a:rPr>
              <a:t>?+</a:t>
            </a:r>
            <a:r>
              <a:rPr lang="zh-CN" altLang="zh-CN" sz="1800" b="1" kern="100">
                <a:latin typeface="+mn-ea"/>
                <a:cs typeface="Times New Roman" panose="02020603050405020304" pitchFamily="18" charset="0"/>
              </a:rPr>
              <a:t>函数名查看函数的用法</a:t>
            </a:r>
          </a:p>
          <a:p>
            <a:pPr marL="0" indent="0" algn="just">
              <a:buNone/>
            </a:pPr>
            <a:r>
              <a:rPr lang="en-US" altLang="zh-CN" sz="1800" b="1" kern="100">
                <a:latin typeface="+mn-ea"/>
                <a:cs typeface="Times New Roman" panose="02020603050405020304" pitchFamily="18" charset="0"/>
              </a:rPr>
              <a:t>y &lt;- dat$y    #y</a:t>
            </a:r>
            <a:r>
              <a:rPr lang="zh-CN" altLang="zh-CN" sz="1800" b="1" kern="100">
                <a:latin typeface="+mn-ea"/>
                <a:cs typeface="Times New Roman" panose="02020603050405020304" pitchFamily="18" charset="0"/>
              </a:rPr>
              <a:t>为长度为</a:t>
            </a:r>
            <a:r>
              <a:rPr lang="en-US" altLang="zh-CN" sz="1800" b="1" kern="100">
                <a:latin typeface="+mn-ea"/>
                <a:cs typeface="Times New Roman" panose="02020603050405020304" pitchFamily="18" charset="0"/>
              </a:rPr>
              <a:t> n </a:t>
            </a:r>
            <a:r>
              <a:rPr lang="zh-CN" altLang="zh-CN" sz="1800" b="1" kern="100">
                <a:latin typeface="+mn-ea"/>
                <a:cs typeface="Times New Roman" panose="02020603050405020304" pitchFamily="18" charset="0"/>
              </a:rPr>
              <a:t>的结果数据向量</a:t>
            </a:r>
          </a:p>
          <a:p>
            <a:pPr marL="0" indent="0" algn="just">
              <a:buNone/>
            </a:pPr>
            <a:r>
              <a:rPr lang="en-US" altLang="zh-CN" sz="1800" b="1" kern="100">
                <a:latin typeface="+mn-ea"/>
                <a:cs typeface="Times New Roman" panose="02020603050405020304" pitchFamily="18" charset="0"/>
              </a:rPr>
              <a:t>Z &lt;- dat$Z   #Z </a:t>
            </a:r>
            <a:r>
              <a:rPr lang="zh-CN" altLang="zh-CN" sz="1800" b="1" kern="100">
                <a:latin typeface="+mn-ea"/>
                <a:cs typeface="Times New Roman" panose="02020603050405020304" pitchFamily="18" charset="0"/>
              </a:rPr>
              <a:t>一个包含在</a:t>
            </a:r>
            <a:r>
              <a:rPr lang="en-US" altLang="zh-CN" sz="1800" b="1" kern="100">
                <a:latin typeface="+mn-ea"/>
                <a:cs typeface="Times New Roman" panose="02020603050405020304" pitchFamily="18" charset="0"/>
              </a:rPr>
              <a:t> h </a:t>
            </a:r>
            <a:r>
              <a:rPr lang="zh-CN" altLang="zh-CN" sz="1800" b="1" kern="100">
                <a:latin typeface="+mn-ea"/>
                <a:cs typeface="Times New Roman" panose="02020603050405020304" pitchFamily="18" charset="0"/>
              </a:rPr>
              <a:t>函数中的预测变量的</a:t>
            </a:r>
            <a:r>
              <a:rPr lang="en-US" altLang="zh-CN" sz="1800" b="1" kern="100">
                <a:latin typeface="+mn-ea"/>
                <a:cs typeface="Times New Roman" panose="02020603050405020304" pitchFamily="18" charset="0"/>
              </a:rPr>
              <a:t> n×M </a:t>
            </a:r>
            <a:r>
              <a:rPr lang="zh-CN" altLang="zh-CN" sz="1800" b="1" kern="100">
                <a:latin typeface="+mn-ea"/>
                <a:cs typeface="Times New Roman" panose="02020603050405020304" pitchFamily="18" charset="0"/>
              </a:rPr>
              <a:t>矩阵。</a:t>
            </a:r>
          </a:p>
          <a:p>
            <a:pPr marL="0" indent="0" algn="just">
              <a:buNone/>
            </a:pPr>
            <a:r>
              <a:rPr lang="en-US" altLang="zh-CN" sz="1800" b="1" kern="100">
                <a:latin typeface="+mn-ea"/>
                <a:cs typeface="Times New Roman" panose="02020603050405020304" pitchFamily="18" charset="0"/>
              </a:rPr>
              <a:t>X &lt;- dat$X  #X </a:t>
            </a:r>
            <a:r>
              <a:rPr lang="zh-CN" altLang="zh-CN" sz="1800" b="1" kern="100">
                <a:latin typeface="+mn-ea"/>
                <a:cs typeface="Times New Roman" panose="02020603050405020304" pitchFamily="18" charset="0"/>
              </a:rPr>
              <a:t>协变量数据的</a:t>
            </a:r>
            <a:r>
              <a:rPr lang="en-US" altLang="zh-CN" sz="1800" b="1" kern="100">
                <a:latin typeface="+mn-ea"/>
                <a:cs typeface="Times New Roman" panose="02020603050405020304" pitchFamily="18" charset="0"/>
              </a:rPr>
              <a:t> n×K </a:t>
            </a:r>
            <a:r>
              <a:rPr lang="zh-CN" altLang="zh-CN" sz="1800" b="1" kern="100">
                <a:latin typeface="+mn-ea"/>
                <a:cs typeface="Times New Roman" panose="02020603050405020304" pitchFamily="18" charset="0"/>
              </a:rPr>
              <a:t>矩阵，其中每一行代表一个观察值和每列代表一个协变量</a:t>
            </a:r>
          </a:p>
          <a:p>
            <a:pPr marL="0" indent="0">
              <a:buNone/>
            </a:pPr>
            <a:endParaRPr lang="zh-CN" altLang="zh-CN" sz="1800" b="1" kern="100">
              <a:latin typeface="+mn-ea"/>
              <a:cs typeface="Times New Roman" panose="02020603050405020304" pitchFamily="18" charset="0"/>
            </a:endParaRPr>
          </a:p>
          <a:p>
            <a:pPr marL="0" indent="0">
              <a:buNone/>
            </a:pPr>
            <a:endParaRPr lang="zh-CN" altLang="zh-CN" sz="1800" b="1" kern="100">
              <a:latin typeface="+mn-ea"/>
              <a:cs typeface="Times New Roman" panose="02020603050405020304" pitchFamily="18" charset="0"/>
            </a:endParaRPr>
          </a:p>
          <a:p>
            <a:pPr marL="0" indent="0">
              <a:buNone/>
            </a:pPr>
            <a:endParaRPr lang="zh-CN" altLang="en-US" b="1">
              <a:latin typeface="+mn-ea"/>
            </a:endParaRPr>
          </a:p>
        </p:txBody>
      </p:sp>
    </p:spTree>
    <p:extLst>
      <p:ext uri="{BB962C8B-B14F-4D97-AF65-F5344CB8AC3E}">
        <p14:creationId xmlns:p14="http://schemas.microsoft.com/office/powerpoint/2010/main" val="149965806"/>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22307" y="992465"/>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3" name="内容占位符 2">
            <a:extLst>
              <a:ext uri="{FF2B5EF4-FFF2-40B4-BE49-F238E27FC236}">
                <a16:creationId xmlns:a16="http://schemas.microsoft.com/office/drawing/2014/main" id="{3B1E1EFB-BD65-A7D8-F3C1-777F900F33E0}"/>
              </a:ext>
            </a:extLst>
          </p:cNvPr>
          <p:cNvSpPr txBox="1">
            <a:spLocks/>
          </p:cNvSpPr>
          <p:nvPr/>
        </p:nvSpPr>
        <p:spPr>
          <a:xfrm>
            <a:off x="1348154" y="1629508"/>
            <a:ext cx="10339754" cy="52284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kern="100">
                <a:latin typeface="+mn-ea"/>
                <a:cs typeface="Times New Roman" panose="02020603050405020304" pitchFamily="18" charset="0"/>
              </a:rPr>
              <a:t>View(y)  #</a:t>
            </a:r>
            <a:r>
              <a:rPr lang="zh-CN" altLang="en-US" sz="1800" b="1" kern="100">
                <a:latin typeface="+mn-ea"/>
                <a:cs typeface="Times New Roman" panose="02020603050405020304" pitchFamily="18" charset="0"/>
              </a:rPr>
              <a:t>查看</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的数据情况，为一列</a:t>
            </a:r>
            <a:r>
              <a:rPr lang="en-US" altLang="zh-CN" sz="1800" b="1" kern="100">
                <a:latin typeface="+mn-ea"/>
                <a:cs typeface="Times New Roman" panose="02020603050405020304" pitchFamily="18" charset="0"/>
              </a:rPr>
              <a:t>50</a:t>
            </a:r>
            <a:r>
              <a:rPr lang="zh-CN" altLang="en-US" sz="1800" b="1" kern="100">
                <a:latin typeface="+mn-ea"/>
                <a:cs typeface="Times New Roman" panose="02020603050405020304" pitchFamily="18" charset="0"/>
              </a:rPr>
              <a:t>行的数据。</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View(Z)  #Z</a:t>
            </a:r>
            <a:r>
              <a:rPr lang="zh-CN" altLang="en-US" sz="1800" b="1" kern="100">
                <a:latin typeface="+mn-ea"/>
                <a:cs typeface="Times New Roman" panose="02020603050405020304" pitchFamily="18" charset="0"/>
              </a:rPr>
              <a:t>为</a:t>
            </a:r>
            <a:r>
              <a:rPr lang="en-US" altLang="zh-CN" sz="1800" b="1" kern="100">
                <a:latin typeface="+mn-ea"/>
                <a:cs typeface="Times New Roman" panose="02020603050405020304" pitchFamily="18" charset="0"/>
              </a:rPr>
              <a:t>4×50</a:t>
            </a:r>
            <a:r>
              <a:rPr lang="zh-CN" altLang="en-US" sz="1800" b="1" kern="100">
                <a:latin typeface="+mn-ea"/>
                <a:cs typeface="Times New Roman" panose="02020603050405020304" pitchFamily="18" charset="0"/>
              </a:rPr>
              <a:t>的矩阵</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View(X)  #X</a:t>
            </a:r>
            <a:r>
              <a:rPr lang="zh-CN" altLang="en-US" sz="1800" b="1" kern="100">
                <a:latin typeface="+mn-ea"/>
                <a:cs typeface="Times New Roman" panose="02020603050405020304" pitchFamily="18" charset="0"/>
              </a:rPr>
              <a:t>为</a:t>
            </a:r>
            <a:r>
              <a:rPr lang="en-US" altLang="zh-CN" sz="1800" b="1" kern="100">
                <a:latin typeface="+mn-ea"/>
                <a:cs typeface="Times New Roman" panose="02020603050405020304" pitchFamily="18" charset="0"/>
              </a:rPr>
              <a:t>1×50</a:t>
            </a:r>
            <a:r>
              <a:rPr lang="zh-CN" altLang="en-US" sz="1800" b="1" kern="100">
                <a:latin typeface="+mn-ea"/>
                <a:cs typeface="Times New Roman" panose="02020603050405020304" pitchFamily="18" charset="0"/>
              </a:rPr>
              <a:t>的矩阵</a:t>
            </a:r>
            <a:endParaRPr lang="en-US" altLang="zh-CN" sz="1800" b="1" kern="100">
              <a:latin typeface="+mn-ea"/>
              <a:cs typeface="Times New Roman" panose="02020603050405020304" pitchFamily="18" charset="0"/>
            </a:endParaRPr>
          </a:p>
          <a:p>
            <a:pPr marL="0" indent="0">
              <a:buNone/>
            </a:pP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#install.packages("openxlsx")</a:t>
            </a:r>
          </a:p>
          <a:p>
            <a:pPr marL="0" indent="0">
              <a:buNone/>
            </a:pPr>
            <a:r>
              <a:rPr lang="en-US" altLang="zh-CN" sz="1800" b="1" kern="100">
                <a:latin typeface="+mn-ea"/>
                <a:cs typeface="Times New Roman" panose="02020603050405020304" pitchFamily="18" charset="0"/>
              </a:rPr>
              <a:t>library(openxlsx)</a:t>
            </a:r>
          </a:p>
          <a:p>
            <a:pPr marL="0" indent="0">
              <a:buNone/>
            </a:pPr>
            <a:r>
              <a:rPr lang="en-US" altLang="zh-CN" sz="1800" b="1" kern="100">
                <a:latin typeface="+mn-ea"/>
                <a:cs typeface="Times New Roman" panose="02020603050405020304" pitchFamily="18" charset="0"/>
              </a:rPr>
              <a:t>yourdata&lt;-read.xlsx(“c:/yourdata.xlsx”, sheet = 1) </a:t>
            </a:r>
            <a:r>
              <a:rPr lang="zh-CN" altLang="en-US" sz="1800" b="1" kern="100">
                <a:latin typeface="+mn-ea"/>
                <a:cs typeface="Times New Roman" panose="02020603050405020304" pitchFamily="18" charset="0"/>
              </a:rPr>
              <a:t>或者 </a:t>
            </a:r>
            <a:r>
              <a:rPr lang="en-US" altLang="zh-CN" sz="1800" b="1" kern="100">
                <a:latin typeface="+mn-ea"/>
                <a:cs typeface="Times New Roman" panose="02020603050405020304" pitchFamily="18" charset="0"/>
              </a:rPr>
              <a:t>yourdata&lt;-read.csv(“c:/yourdata.csv) </a:t>
            </a:r>
          </a:p>
          <a:p>
            <a:pPr marL="0" indent="0">
              <a:buNone/>
            </a:pPr>
            <a:r>
              <a:rPr lang="en-US" altLang="zh-CN" sz="1800" b="1" kern="100">
                <a:latin typeface="+mn-ea"/>
                <a:cs typeface="Times New Roman" panose="02020603050405020304" pitchFamily="18" charset="0"/>
              </a:rPr>
              <a:t>str(yourdata)</a:t>
            </a:r>
          </a:p>
          <a:p>
            <a:pPr marL="0" indent="0">
              <a:buNone/>
            </a:pPr>
            <a:r>
              <a:rPr lang="en-US" altLang="zh-CN" sz="1800" b="1" kern="100">
                <a:latin typeface="+mn-ea"/>
                <a:cs typeface="Times New Roman" panose="02020603050405020304" pitchFamily="18" charset="0"/>
              </a:rPr>
              <a:t>Z&lt;- as.matrix(yourdata[, 2:6])  #</a:t>
            </a:r>
            <a:r>
              <a:rPr lang="zh-CN" altLang="en-US" sz="1800" b="1" kern="100">
                <a:latin typeface="+mn-ea"/>
                <a:cs typeface="Times New Roman" panose="02020603050405020304" pitchFamily="18" charset="0"/>
              </a:rPr>
              <a:t>暴露变量为（第</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列至</a:t>
            </a:r>
            <a:r>
              <a:rPr lang="en-US" altLang="zh-CN" sz="1800" b="1" kern="100">
                <a:latin typeface="+mn-ea"/>
                <a:cs typeface="Times New Roman" panose="02020603050405020304" pitchFamily="18" charset="0"/>
              </a:rPr>
              <a:t>6</a:t>
            </a:r>
            <a:r>
              <a:rPr lang="zh-CN" altLang="en-US" sz="1800" b="1" kern="100">
                <a:latin typeface="+mn-ea"/>
                <a:cs typeface="Times New Roman" panose="02020603050405020304" pitchFamily="18" charset="0"/>
              </a:rPr>
              <a:t>列），</a:t>
            </a:r>
            <a:r>
              <a:rPr lang="en-US" altLang="zh-CN" sz="1800" b="1" kern="100">
                <a:latin typeface="+mn-ea"/>
                <a:cs typeface="Times New Roman" panose="02020603050405020304" pitchFamily="18" charset="0"/>
              </a:rPr>
              <a:t>as.matrix</a:t>
            </a:r>
            <a:r>
              <a:rPr lang="zh-CN" altLang="en-US" sz="1800" b="1" kern="100">
                <a:latin typeface="+mn-ea"/>
                <a:cs typeface="Times New Roman" panose="02020603050405020304" pitchFamily="18" charset="0"/>
              </a:rPr>
              <a:t>为创建矩阵，即变为矩阵</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X &lt;- as.matrix(yourdata[, 7:9])  #</a:t>
            </a:r>
            <a:r>
              <a:rPr lang="zh-CN" altLang="en-US" sz="1800" b="1" kern="100">
                <a:latin typeface="+mn-ea"/>
                <a:cs typeface="Times New Roman" panose="02020603050405020304" pitchFamily="18" charset="0"/>
              </a:rPr>
              <a:t>协变量（第</a:t>
            </a:r>
            <a:r>
              <a:rPr lang="en-US" altLang="zh-CN" sz="1800" b="1" kern="100">
                <a:latin typeface="+mn-ea"/>
                <a:cs typeface="Times New Roman" panose="02020603050405020304" pitchFamily="18" charset="0"/>
              </a:rPr>
              <a:t>7</a:t>
            </a:r>
            <a:r>
              <a:rPr lang="zh-CN" altLang="en-US" sz="1800" b="1" kern="100">
                <a:latin typeface="+mn-ea"/>
                <a:cs typeface="Times New Roman" panose="02020603050405020304" pitchFamily="18" charset="0"/>
              </a:rPr>
              <a:t>列至</a:t>
            </a:r>
            <a:r>
              <a:rPr lang="en-US" altLang="zh-CN" sz="1800" b="1" kern="100">
                <a:latin typeface="+mn-ea"/>
                <a:cs typeface="Times New Roman" panose="02020603050405020304" pitchFamily="18" charset="0"/>
              </a:rPr>
              <a:t>9</a:t>
            </a:r>
            <a:r>
              <a:rPr lang="zh-CN" altLang="en-US" sz="1800" b="1" kern="100">
                <a:latin typeface="+mn-ea"/>
                <a:cs typeface="Times New Roman" panose="02020603050405020304" pitchFamily="18" charset="0"/>
              </a:rPr>
              <a:t>列），</a:t>
            </a:r>
            <a:r>
              <a:rPr lang="en-US" altLang="zh-CN" sz="1800" b="1" kern="100">
                <a:latin typeface="+mn-ea"/>
                <a:cs typeface="Times New Roman" panose="02020603050405020304" pitchFamily="18" charset="0"/>
              </a:rPr>
              <a:t>as.matrix</a:t>
            </a:r>
            <a:r>
              <a:rPr lang="zh-CN" altLang="en-US" sz="1800" b="1" kern="100">
                <a:latin typeface="+mn-ea"/>
                <a:cs typeface="Times New Roman" panose="02020603050405020304" pitchFamily="18" charset="0"/>
              </a:rPr>
              <a:t>为创建矩阵，即变为矩阵</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y &lt;- yourdata$y #</a:t>
            </a:r>
            <a:r>
              <a:rPr lang="zh-CN" altLang="en-US" sz="1800" b="1" kern="100">
                <a:latin typeface="+mn-ea"/>
                <a:cs typeface="Times New Roman" panose="02020603050405020304" pitchFamily="18" charset="0"/>
              </a:rPr>
              <a:t>结局</a:t>
            </a: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接下来继续模拟数据</a:t>
            </a:r>
            <a:endParaRPr lang="zh-CN" altLang="zh-CN" sz="1800" b="1" kern="100">
              <a:latin typeface="+mn-ea"/>
              <a:cs typeface="Times New Roman" panose="02020603050405020304" pitchFamily="18" charset="0"/>
            </a:endParaRPr>
          </a:p>
          <a:p>
            <a:pPr marL="0" indent="0">
              <a:buNone/>
            </a:pPr>
            <a:endParaRPr lang="zh-CN" altLang="zh-CN" sz="1800" b="1" kern="100">
              <a:latin typeface="+mn-ea"/>
              <a:cs typeface="Times New Roman" panose="02020603050405020304" pitchFamily="18" charset="0"/>
            </a:endParaRPr>
          </a:p>
          <a:p>
            <a:pPr marL="0" indent="0">
              <a:buNone/>
            </a:pPr>
            <a:endParaRPr lang="zh-CN" altLang="en-US" b="1">
              <a:latin typeface="+mn-ea"/>
            </a:endParaRPr>
          </a:p>
        </p:txBody>
      </p:sp>
    </p:spTree>
    <p:extLst>
      <p:ext uri="{BB962C8B-B14F-4D97-AF65-F5344CB8AC3E}">
        <p14:creationId xmlns:p14="http://schemas.microsoft.com/office/powerpoint/2010/main" val="4240905324"/>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22307" y="992465"/>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2" name="内容占位符 2">
            <a:extLst>
              <a:ext uri="{FF2B5EF4-FFF2-40B4-BE49-F238E27FC236}">
                <a16:creationId xmlns:a16="http://schemas.microsoft.com/office/drawing/2014/main" id="{7D6026F7-290C-BF82-D4A5-0D3E530C904F}"/>
              </a:ext>
            </a:extLst>
          </p:cNvPr>
          <p:cNvSpPr txBox="1">
            <a:spLocks/>
          </p:cNvSpPr>
          <p:nvPr/>
        </p:nvSpPr>
        <p:spPr>
          <a:xfrm>
            <a:off x="926123" y="1466824"/>
            <a:ext cx="10339754" cy="52284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kern="100">
                <a:latin typeface="+mn-ea"/>
                <a:cs typeface="Times New Roman" panose="02020603050405020304" pitchFamily="18" charset="0"/>
              </a:rPr>
              <a:t>set.seed(123) #</a:t>
            </a:r>
            <a:r>
              <a:rPr lang="zh-CN" altLang="en-US" sz="1800" b="1" kern="100">
                <a:latin typeface="+mn-ea"/>
                <a:cs typeface="Times New Roman" panose="02020603050405020304" pitchFamily="18" charset="0"/>
              </a:rPr>
              <a:t>同样道理设置种子数</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fitkm &lt;- kmbayes(y = y, Z = Z, X = X, iter = 25000, verbose = FALSE, varsel = TRUE)</a:t>
            </a:r>
          </a:p>
          <a:p>
            <a:pPr marL="0" indent="0">
              <a:buNone/>
            </a:pPr>
            <a:r>
              <a:rPr lang="en-US" altLang="zh-CN" sz="1800" b="1" kern="100">
                <a:latin typeface="+mn-ea"/>
                <a:cs typeface="Times New Roman" panose="02020603050405020304" pitchFamily="18" charset="0"/>
              </a:rPr>
              <a:t>#kmbayes</a:t>
            </a:r>
            <a:r>
              <a:rPr lang="zh-CN" altLang="en-US" sz="1800" b="1" kern="100">
                <a:latin typeface="+mn-ea"/>
                <a:cs typeface="Times New Roman" panose="02020603050405020304" pitchFamily="18" charset="0"/>
              </a:rPr>
              <a:t>为运行</a:t>
            </a:r>
            <a:r>
              <a:rPr lang="en-US" altLang="zh-CN" sz="1800" b="1" kern="100">
                <a:latin typeface="+mn-ea"/>
                <a:cs typeface="Times New Roman" panose="02020603050405020304" pitchFamily="18" charset="0"/>
              </a:rPr>
              <a:t>BKMR</a:t>
            </a:r>
            <a:r>
              <a:rPr lang="zh-CN" altLang="en-US" sz="1800" b="1" kern="100">
                <a:latin typeface="+mn-ea"/>
                <a:cs typeface="Times New Roman" panose="02020603050405020304" pitchFamily="18" charset="0"/>
              </a:rPr>
              <a:t>函数；</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：反应变量；</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#Z</a:t>
            </a:r>
            <a:r>
              <a:rPr lang="zh-CN" altLang="en-US" sz="1800" b="1" kern="100">
                <a:latin typeface="+mn-ea"/>
                <a:cs typeface="Times New Roman" panose="02020603050405020304" pitchFamily="18" charset="0"/>
              </a:rPr>
              <a:t>：混合物；</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：协变量；</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#iter</a:t>
            </a:r>
            <a:r>
              <a:rPr lang="zh-CN" altLang="en-US" sz="1800" b="1" kern="100">
                <a:latin typeface="+mn-ea"/>
                <a:cs typeface="Times New Roman" panose="02020603050405020304" pitchFamily="18" charset="0"/>
              </a:rPr>
              <a:t>：模拟次数，一般需要</a:t>
            </a:r>
            <a:r>
              <a:rPr lang="en-US" altLang="zh-CN" sz="1800" b="1" kern="100">
                <a:latin typeface="+mn-ea"/>
                <a:cs typeface="Times New Roman" panose="02020603050405020304" pitchFamily="18" charset="0"/>
              </a:rPr>
              <a:t>25,000</a:t>
            </a:r>
            <a:r>
              <a:rPr lang="zh-CN" altLang="en-US" sz="1800" b="1" kern="100">
                <a:latin typeface="+mn-ea"/>
                <a:cs typeface="Times New Roman" panose="02020603050405020304" pitchFamily="18" charset="0"/>
              </a:rPr>
              <a:t>以上，这里设置</a:t>
            </a:r>
            <a:r>
              <a:rPr lang="en-US" altLang="zh-CN" sz="1800" b="1" kern="100">
                <a:latin typeface="+mn-ea"/>
                <a:cs typeface="Times New Roman" panose="02020603050405020304" pitchFamily="18" charset="0"/>
              </a:rPr>
              <a:t>100</a:t>
            </a:r>
            <a:r>
              <a:rPr lang="zh-CN" altLang="en-US" sz="1800" b="1" kern="100">
                <a:latin typeface="+mn-ea"/>
                <a:cs typeface="Times New Roman" panose="02020603050405020304" pitchFamily="18" charset="0"/>
              </a:rPr>
              <a:t>，只是方便出结果；</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#verbose</a:t>
            </a:r>
            <a:r>
              <a:rPr lang="zh-CN" altLang="en-US" sz="1800" b="1" kern="100">
                <a:latin typeface="+mn-ea"/>
                <a:cs typeface="Times New Roman" panose="02020603050405020304" pitchFamily="18" charset="0"/>
              </a:rPr>
              <a:t>：是否应打印总结模型拟合进度的临时输出，一般选否（</a:t>
            </a:r>
            <a:r>
              <a:rPr lang="en-US" altLang="zh-CN" sz="1800" b="1" kern="100">
                <a:latin typeface="+mn-ea"/>
                <a:cs typeface="Times New Roman" panose="02020603050405020304" pitchFamily="18" charset="0"/>
              </a:rPr>
              <a:t>FSLAE</a:t>
            </a:r>
            <a:r>
              <a:rPr lang="zh-CN" altLang="en-US" sz="1800" b="1" kern="100">
                <a:latin typeface="+mn-ea"/>
                <a:cs typeface="Times New Roman" panose="02020603050405020304" pitchFamily="18" charset="0"/>
              </a:rPr>
              <a:t>）；</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#varsel</a:t>
            </a:r>
            <a:r>
              <a:rPr lang="zh-CN" altLang="en-US" sz="1800" b="1" kern="100">
                <a:latin typeface="+mn-ea"/>
                <a:cs typeface="Times New Roman" panose="02020603050405020304" pitchFamily="18" charset="0"/>
              </a:rPr>
              <a:t>：是否对暴露变量进行变量选择，一般选是（</a:t>
            </a:r>
            <a:r>
              <a:rPr lang="en-US" altLang="zh-CN" sz="1800" b="1" kern="100">
                <a:latin typeface="+mn-ea"/>
                <a:cs typeface="Times New Roman" panose="02020603050405020304" pitchFamily="18" charset="0"/>
              </a:rPr>
              <a:t>TRUE</a:t>
            </a:r>
            <a:r>
              <a:rPr lang="zh-CN" altLang="en-US" sz="1800" b="1" kern="100">
                <a:latin typeface="+mn-ea"/>
                <a:cs typeface="Times New Roman" panose="02020603050405020304" pitchFamily="18" charset="0"/>
              </a:rPr>
              <a:t>）</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结果</a:t>
            </a:r>
            <a:r>
              <a:rPr lang="en-US" altLang="zh-CN" sz="1800" b="1" kern="100">
                <a:latin typeface="+mn-ea"/>
                <a:cs typeface="Times New Roman" panose="02020603050405020304" pitchFamily="18" charset="0"/>
              </a:rPr>
              <a:t>1</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ExtractPIPs</a:t>
            </a:r>
            <a:r>
              <a:rPr lang="zh-CN" altLang="en-US" sz="1800" b="1" kern="100">
                <a:latin typeface="+mn-ea"/>
                <a:cs typeface="Times New Roman" panose="02020603050405020304" pitchFamily="18" charset="0"/>
              </a:rPr>
              <a:t>函数看暴露变量的后验包含概率</a:t>
            </a:r>
            <a:r>
              <a:rPr lang="en-US" altLang="zh-CN" sz="1800" b="1" kern="100">
                <a:latin typeface="+mn-ea"/>
                <a:cs typeface="Times New Roman" panose="02020603050405020304" pitchFamily="18" charset="0"/>
              </a:rPr>
              <a:t>(PIP)</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PIP</a:t>
            </a:r>
            <a:r>
              <a:rPr lang="zh-CN" altLang="en-US" sz="1800" b="1" kern="100">
                <a:latin typeface="+mn-ea"/>
                <a:cs typeface="Times New Roman" panose="02020603050405020304" pitchFamily="18" charset="0"/>
              </a:rPr>
              <a:t>表示对结局影响的相对重要程度，越高表示对结局越重要</a:t>
            </a:r>
            <a:endParaRPr lang="en-US" altLang="zh-CN" sz="1800" b="1" kern="100">
              <a:latin typeface="+mn-ea"/>
              <a:cs typeface="Times New Roman" panose="02020603050405020304" pitchFamily="18" charset="0"/>
            </a:endParaRPr>
          </a:p>
          <a:p>
            <a:pPr marL="0" indent="0">
              <a:buNone/>
            </a:pPr>
            <a:r>
              <a:rPr lang="en-US" altLang="zh-CN" sz="1800" b="1" kern="100">
                <a:latin typeface="+mn-ea"/>
                <a:cs typeface="Times New Roman" panose="02020603050405020304" pitchFamily="18" charset="0"/>
              </a:rPr>
              <a:t>ExtractPIPs(fitkm)</a:t>
            </a:r>
          </a:p>
          <a:p>
            <a:pPr marL="0" indent="0">
              <a:buNone/>
            </a:pPr>
            <a:r>
              <a:rPr lang="en-US" altLang="zh-CN" sz="1800" b="1" kern="100">
                <a:latin typeface="+mn-ea"/>
                <a:cs typeface="Times New Roman" panose="02020603050405020304" pitchFamily="18" charset="0"/>
              </a:rPr>
              <a:t>#PIP</a:t>
            </a:r>
            <a:r>
              <a:rPr lang="zh-CN" altLang="en-US" sz="1800" b="1" kern="100">
                <a:latin typeface="+mn-ea"/>
                <a:cs typeface="Times New Roman" panose="02020603050405020304" pitchFamily="18" charset="0"/>
              </a:rPr>
              <a:t>大的重要</a:t>
            </a:r>
            <a:endParaRPr lang="zh-CN" altLang="zh-CN" sz="1800" b="1" kern="100">
              <a:latin typeface="+mn-ea"/>
              <a:cs typeface="Times New Roman" panose="02020603050405020304" pitchFamily="18" charset="0"/>
            </a:endParaRPr>
          </a:p>
          <a:p>
            <a:pPr marL="0" indent="0">
              <a:buNone/>
            </a:pPr>
            <a:endParaRPr lang="zh-CN" altLang="en-US" b="1">
              <a:latin typeface="+mn-ea"/>
            </a:endParaRPr>
          </a:p>
        </p:txBody>
      </p:sp>
    </p:spTree>
    <p:extLst>
      <p:ext uri="{BB962C8B-B14F-4D97-AF65-F5344CB8AC3E}">
        <p14:creationId xmlns:p14="http://schemas.microsoft.com/office/powerpoint/2010/main" val="1063770099"/>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p:cNvSpPr/>
          <p:nvPr/>
        </p:nvSpPr>
        <p:spPr>
          <a:xfrm flipV="1">
            <a:off x="10153650" y="5396866"/>
            <a:ext cx="514350" cy="146684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rgbClr val="284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5" name="直接连接符 34"/>
          <p:cNvCxnSpPr/>
          <p:nvPr/>
        </p:nvCxnSpPr>
        <p:spPr>
          <a:xfrm>
            <a:off x="4629626" y="6339840"/>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3" name="图片 72" descr="D:\Users\Desktop\连廊展板3.png连廊展板3"/>
          <p:cNvPicPr>
            <a:picLocks noChangeAspect="1"/>
          </p:cNvPicPr>
          <p:nvPr userDrawn="1"/>
        </p:nvPicPr>
        <p:blipFill>
          <a:blip r:embed="rId2"/>
          <a:srcRect/>
          <a:stretch>
            <a:fillRect/>
          </a:stretch>
        </p:blipFill>
        <p:spPr>
          <a:xfrm>
            <a:off x="2699861" y="6248162"/>
            <a:ext cx="1827848" cy="183356"/>
          </a:xfrm>
          <a:prstGeom prst="rect">
            <a:avLst/>
          </a:prstGeom>
        </p:spPr>
      </p:pic>
      <p:pic>
        <p:nvPicPr>
          <p:cNvPr id="43" name="图片 20" descr="D:\Users\Desktop\二级页面.png二级页面"/>
          <p:cNvPicPr>
            <a:picLocks noChangeAspect="1"/>
          </p:cNvPicPr>
          <p:nvPr userDrawn="1"/>
        </p:nvPicPr>
        <p:blipFill>
          <a:blip r:embed="rId3"/>
          <a:srcRect/>
          <a:stretch>
            <a:fillRect/>
          </a:stretch>
        </p:blipFill>
        <p:spPr>
          <a:xfrm>
            <a:off x="9681308" y="178456"/>
            <a:ext cx="2165985" cy="466136"/>
          </a:xfrm>
          <a:prstGeom prst="rect">
            <a:avLst/>
          </a:prstGeom>
          <a:noFill/>
          <a:ln w="9525">
            <a:noFill/>
          </a:ln>
        </p:spPr>
      </p:pic>
      <p:sp>
        <p:nvSpPr>
          <p:cNvPr id="28" name="图文框 27"/>
          <p:cNvSpPr/>
          <p:nvPr/>
        </p:nvSpPr>
        <p:spPr>
          <a:xfrm>
            <a:off x="2699658" y="2024134"/>
            <a:ext cx="4811486" cy="3046376"/>
          </a:xfrm>
          <a:prstGeom prst="frame">
            <a:avLst>
              <a:gd name="adj1" fmla="val 19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文本框 9"/>
          <p:cNvSpPr txBox="1"/>
          <p:nvPr/>
        </p:nvSpPr>
        <p:spPr>
          <a:xfrm>
            <a:off x="3319985" y="3234033"/>
            <a:ext cx="3570832" cy="646331"/>
          </a:xfrm>
          <a:prstGeom prst="rect">
            <a:avLst/>
          </a:prstGeom>
          <a:noFill/>
        </p:spPr>
        <p:txBody>
          <a:bodyPr wrap="square" rtlCol="0">
            <a:spAutoFit/>
          </a:bodyPr>
          <a:lstStyle/>
          <a:p>
            <a:pPr algn="just"/>
            <a:r>
              <a:rPr kumimoji="1" lang="zh-CN" altLang="en-US" sz="3600" b="1">
                <a:solidFill>
                  <a:srgbClr val="284078"/>
                </a:solidFill>
                <a:latin typeface="微软雅黑" panose="020B0503020204020204" charset="-122"/>
                <a:ea typeface="微软雅黑" panose="020B0503020204020204" charset="-122"/>
                <a:sym typeface="+mn-ea"/>
              </a:rPr>
              <a:t>基本数据处理</a:t>
            </a:r>
            <a:endParaRPr kumimoji="1" lang="zh-CN" altLang="en-US" sz="3600" b="1" dirty="0">
              <a:solidFill>
                <a:srgbClr val="284078"/>
              </a:solidFill>
              <a:latin typeface="微软雅黑" panose="020B0503020204020204" charset="-122"/>
              <a:ea typeface="微软雅黑" panose="020B0503020204020204" charset="-122"/>
              <a:sym typeface="+mn-ea"/>
            </a:endParaRPr>
          </a:p>
        </p:txBody>
      </p:sp>
      <p:sp>
        <p:nvSpPr>
          <p:cNvPr id="13" name="矩形: 圆角 8"/>
          <p:cNvSpPr/>
          <p:nvPr/>
        </p:nvSpPr>
        <p:spPr>
          <a:xfrm>
            <a:off x="2257017" y="3027251"/>
            <a:ext cx="1012373" cy="1012371"/>
          </a:xfrm>
          <a:prstGeom prst="roundRect">
            <a:avLst>
              <a:gd name="adj" fmla="val 7929"/>
            </a:avLst>
          </a:prstGeom>
          <a:solidFill>
            <a:schemeClr val="bg1"/>
          </a:solidFill>
          <a:ln>
            <a:solidFill>
              <a:srgbClr val="284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50" b="1" i="1">
                <a:solidFill>
                  <a:srgbClr val="284078"/>
                </a:solidFill>
                <a:latin typeface="微软雅黑" panose="020B0503020204020204" charset="-122"/>
                <a:ea typeface="微软雅黑" panose="020B0503020204020204" charset="-122"/>
              </a:rPr>
              <a:t>01</a:t>
            </a:r>
            <a:endParaRPr lang="en-US" altLang="zh-CN" sz="4050" b="1" i="1" dirty="0">
              <a:solidFill>
                <a:srgbClr val="284078"/>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89E70912-700D-F8E5-19E2-26A7DB12DB91}"/>
              </a:ext>
            </a:extLst>
          </p:cNvPr>
          <p:cNvSpPr txBox="1"/>
          <p:nvPr/>
        </p:nvSpPr>
        <p:spPr>
          <a:xfrm>
            <a:off x="0" y="178456"/>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DEB1D916-814D-D58F-21BC-8070FA7B0C34}"/>
              </a:ext>
            </a:extLst>
          </p:cNvPr>
          <p:cNvPicPr>
            <a:picLocks noChangeAspect="1"/>
          </p:cNvPicPr>
          <p:nvPr/>
        </p:nvPicPr>
        <p:blipFill>
          <a:blip r:embed="rId4"/>
          <a:stretch>
            <a:fillRect/>
          </a:stretch>
        </p:blipFill>
        <p:spPr>
          <a:xfrm>
            <a:off x="7703117" y="66350"/>
            <a:ext cx="1604766" cy="1027918"/>
          </a:xfrm>
          <a:prstGeom prst="rect">
            <a:avLst/>
          </a:prstGeom>
        </p:spPr>
      </p:pic>
    </p:spTree>
    <p:extLst>
      <p:ext uri="{BB962C8B-B14F-4D97-AF65-F5344CB8AC3E}">
        <p14:creationId xmlns:p14="http://schemas.microsoft.com/office/powerpoint/2010/main" val="756283201"/>
      </p:ext>
    </p:extLst>
  </p:cSld>
  <p:clrMapOvr>
    <a:masterClrMapping/>
  </p:clrMapOvr>
  <mc:AlternateContent xmlns:mc="http://schemas.openxmlformats.org/markup-compatibility/2006" xmlns:p14="http://schemas.microsoft.com/office/powerpoint/2010/main">
    <mc:Choice Requires="p14">
      <p:transition p14:dur="0" advTm="2024"/>
    </mc:Choice>
    <mc:Fallback xmlns="">
      <p:transition advTm="20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22307" y="992465"/>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3" name="图片 2">
            <a:extLst>
              <a:ext uri="{FF2B5EF4-FFF2-40B4-BE49-F238E27FC236}">
                <a16:creationId xmlns:a16="http://schemas.microsoft.com/office/drawing/2014/main" id="{B6261780-F738-BC04-B9E2-FB0EDFFB447D}"/>
              </a:ext>
            </a:extLst>
          </p:cNvPr>
          <p:cNvPicPr>
            <a:picLocks noChangeAspect="1"/>
          </p:cNvPicPr>
          <p:nvPr/>
        </p:nvPicPr>
        <p:blipFill>
          <a:blip r:embed="rId3"/>
          <a:stretch>
            <a:fillRect/>
          </a:stretch>
        </p:blipFill>
        <p:spPr>
          <a:xfrm>
            <a:off x="3140228" y="2134683"/>
            <a:ext cx="6800067" cy="3066212"/>
          </a:xfrm>
          <a:prstGeom prst="rect">
            <a:avLst/>
          </a:prstGeom>
        </p:spPr>
      </p:pic>
    </p:spTree>
    <p:extLst>
      <p:ext uri="{BB962C8B-B14F-4D97-AF65-F5344CB8AC3E}">
        <p14:creationId xmlns:p14="http://schemas.microsoft.com/office/powerpoint/2010/main" val="758630331"/>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2" name="内容占位符 2">
            <a:extLst>
              <a:ext uri="{FF2B5EF4-FFF2-40B4-BE49-F238E27FC236}">
                <a16:creationId xmlns:a16="http://schemas.microsoft.com/office/drawing/2014/main" id="{9BCEE4B2-C2EB-8E3D-367F-EA533A36C7B8}"/>
              </a:ext>
            </a:extLst>
          </p:cNvPr>
          <p:cNvSpPr txBox="1">
            <a:spLocks/>
          </p:cNvSpPr>
          <p:nvPr/>
        </p:nvSpPr>
        <p:spPr>
          <a:xfrm>
            <a:off x="926123" y="1265372"/>
            <a:ext cx="10339754" cy="52284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结果</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，单暴露反应</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pred.resp.univar &lt;- PredictorResponseUnivar(fit=fitkm)  </a:t>
            </a:r>
          </a:p>
          <a:p>
            <a:r>
              <a:rPr lang="en-US" altLang="zh-CN" sz="1800" b="1" kern="100">
                <a:latin typeface="+mn-ea"/>
                <a:cs typeface="Times New Roman" panose="02020603050405020304" pitchFamily="18" charset="0"/>
              </a:rPr>
              <a:t>pred.resp.univar</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数据预测计算</a:t>
            </a: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得到具有预测变量名称、预测变量值、后验均值估计和后验标准差的长数据框</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ggplot(pred.resp.univar, aes(z, est, ymin = est - 1.96*se, ymax = est + 1.96*se)) +   geom_smooth(stat = "identity") + facet_wrap(~ variable) + ylab("h(z)")  </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1</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aes()</a:t>
            </a:r>
            <a:r>
              <a:rPr lang="zh-CN" altLang="en-US" sz="1800" b="1" kern="100">
                <a:latin typeface="+mn-ea"/>
                <a:cs typeface="Times New Roman" panose="02020603050405020304" pitchFamily="18" charset="0"/>
              </a:rPr>
              <a:t>函数确定</a:t>
            </a: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轴</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轴，</a:t>
            </a:r>
            <a:r>
              <a:rPr lang="en-US" altLang="zh-CN" sz="1800" b="1" kern="100">
                <a:latin typeface="+mn-ea"/>
                <a:cs typeface="Times New Roman" panose="02020603050405020304" pitchFamily="18" charset="0"/>
              </a:rPr>
              <a:t>ymin</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ymax</a:t>
            </a:r>
            <a:r>
              <a:rPr lang="zh-CN" altLang="en-US" sz="1800" b="1" kern="100">
                <a:latin typeface="+mn-ea"/>
                <a:cs typeface="Times New Roman" panose="02020603050405020304" pitchFamily="18" charset="0"/>
              </a:rPr>
              <a:t>确定</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轴最小最大值</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geom_smooth()</a:t>
            </a:r>
            <a:r>
              <a:rPr lang="zh-CN" altLang="en-US" sz="1800" b="1" kern="100">
                <a:latin typeface="+mn-ea"/>
                <a:cs typeface="Times New Roman" panose="02020603050405020304" pitchFamily="18" charset="0"/>
              </a:rPr>
              <a:t>函数用于在散点图中添加拟合曲线或回归线。如果使用</a:t>
            </a:r>
            <a:r>
              <a:rPr lang="en-US" altLang="zh-CN" sz="1800" b="1" kern="100">
                <a:latin typeface="+mn-ea"/>
                <a:cs typeface="Times New Roman" panose="02020603050405020304" pitchFamily="18" charset="0"/>
              </a:rPr>
              <a:t>geom_smooth(stat = "identity")</a:t>
            </a:r>
            <a:r>
              <a:rPr lang="zh-CN" altLang="en-US" sz="1800" b="1" kern="100">
                <a:latin typeface="+mn-ea"/>
                <a:cs typeface="Times New Roman" panose="02020603050405020304" pitchFamily="18" charset="0"/>
              </a:rPr>
              <a:t>，则不会对数据进行拟合，而是将原始数据点直接连接成线条。也就是说，这个参数强制将拟合的统计方法设置为“</a:t>
            </a:r>
            <a:r>
              <a:rPr lang="en-US" altLang="zh-CN" sz="1800" b="1" kern="100">
                <a:latin typeface="+mn-ea"/>
                <a:cs typeface="Times New Roman" panose="02020603050405020304" pitchFamily="18" charset="0"/>
              </a:rPr>
              <a:t>identity”</a:t>
            </a:r>
            <a:r>
              <a:rPr lang="zh-CN" altLang="en-US" sz="1800" b="1" kern="100">
                <a:latin typeface="+mn-ea"/>
                <a:cs typeface="Times New Roman" panose="02020603050405020304" pitchFamily="18" charset="0"/>
              </a:rPr>
              <a:t>，这将绕过</a:t>
            </a:r>
            <a:r>
              <a:rPr lang="en-US" altLang="zh-CN" sz="1800" b="1" kern="100">
                <a:latin typeface="+mn-ea"/>
                <a:cs typeface="Times New Roman" panose="02020603050405020304" pitchFamily="18" charset="0"/>
              </a:rPr>
              <a:t>stat_smooth()</a:t>
            </a:r>
            <a:r>
              <a:rPr lang="zh-CN" altLang="en-US" sz="1800" b="1" kern="100">
                <a:latin typeface="+mn-ea"/>
                <a:cs typeface="Times New Roman" panose="02020603050405020304" pitchFamily="18" charset="0"/>
              </a:rPr>
              <a:t>函数的拟合功能，并直接将原始数据点连接成线条。</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3</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facet_wrap()</a:t>
            </a:r>
            <a:r>
              <a:rPr lang="zh-CN" altLang="en-US" sz="1800" b="1" kern="100">
                <a:latin typeface="+mn-ea"/>
                <a:cs typeface="Times New Roman" panose="02020603050405020304" pitchFamily="18" charset="0"/>
              </a:rPr>
              <a:t>是一个用于在多个小图中展示子集数据的函数。</a:t>
            </a:r>
            <a:r>
              <a:rPr lang="en-US" altLang="zh-CN" sz="1800" b="1" kern="100">
                <a:latin typeface="+mn-ea"/>
                <a:cs typeface="Times New Roman" panose="02020603050405020304" pitchFamily="18" charset="0"/>
              </a:rPr>
              <a:t>facet_wrap()</a:t>
            </a:r>
            <a:r>
              <a:rPr lang="zh-CN" altLang="en-US" sz="1800" b="1" kern="100">
                <a:latin typeface="+mn-ea"/>
                <a:cs typeface="Times New Roman" panose="02020603050405020304" pitchFamily="18" charset="0"/>
              </a:rPr>
              <a:t>可以将一个变量拆分成多个小面板，每个小面板都展示变量的一个子集数据</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4</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est </a:t>
            </a:r>
            <a:r>
              <a:rPr lang="zh-CN" altLang="en-US" sz="1800" b="1" kern="100">
                <a:latin typeface="+mn-ea"/>
                <a:cs typeface="Times New Roman" panose="02020603050405020304" pitchFamily="18" charset="0"/>
              </a:rPr>
              <a:t>模型参数的值</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5</a:t>
            </a:r>
            <a:r>
              <a:rPr lang="zh-CN" altLang="en-US" sz="1800" b="1" kern="100">
                <a:latin typeface="+mn-ea"/>
                <a:cs typeface="Times New Roman" panose="02020603050405020304" pitchFamily="18" charset="0"/>
              </a:rPr>
              <a:t>：主要查看固定其余</a:t>
            </a:r>
            <a:r>
              <a:rPr lang="en-US" altLang="zh-CN" sz="1800" b="1" kern="100">
                <a:latin typeface="+mn-ea"/>
                <a:cs typeface="Times New Roman" panose="02020603050405020304" pitchFamily="18" charset="0"/>
              </a:rPr>
              <a:t>3</a:t>
            </a:r>
            <a:r>
              <a:rPr lang="zh-CN" altLang="en-US" sz="1800" b="1" kern="100">
                <a:latin typeface="+mn-ea"/>
                <a:cs typeface="Times New Roman" panose="02020603050405020304" pitchFamily="18" charset="0"/>
              </a:rPr>
              <a:t>种变量水平固定在中位数时，单个变量与结局的暴露反应关系</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从图中可看出，</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至 </a:t>
            </a:r>
            <a:r>
              <a:rPr lang="en-US" altLang="zh-CN" sz="1800" b="1" kern="100">
                <a:latin typeface="+mn-ea"/>
                <a:cs typeface="Times New Roman" panose="02020603050405020304" pitchFamily="18" charset="0"/>
              </a:rPr>
              <a:t>1</a:t>
            </a:r>
            <a:r>
              <a:rPr lang="zh-CN" altLang="en-US" sz="1800" b="1" kern="100">
                <a:latin typeface="+mn-ea"/>
                <a:cs typeface="Times New Roman" panose="02020603050405020304" pitchFamily="18" charset="0"/>
              </a:rPr>
              <a:t>范围内变量</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的曲线呈现出显著上升的趋势且伴有逐渐变窄的置信带。对于</a:t>
            </a:r>
            <a:r>
              <a:rPr lang="en-US" altLang="zh-CN" sz="1800" b="1" kern="100">
                <a:latin typeface="+mn-ea"/>
                <a:cs typeface="Times New Roman" panose="02020603050405020304" pitchFamily="18" charset="0"/>
              </a:rPr>
              <a:t>Z3</a:t>
            </a:r>
            <a:r>
              <a:rPr lang="zh-CN" altLang="en-US" sz="1800" b="1" kern="100">
                <a:latin typeface="+mn-ea"/>
                <a:cs typeface="Times New Roman" panose="02020603050405020304" pitchFamily="18" charset="0"/>
              </a:rPr>
              <a:t>和 </a:t>
            </a:r>
            <a:r>
              <a:rPr lang="en-US" altLang="zh-CN" sz="1800" b="1" kern="100">
                <a:latin typeface="+mn-ea"/>
                <a:cs typeface="Times New Roman" panose="02020603050405020304" pitchFamily="18" charset="0"/>
              </a:rPr>
              <a:t>Z4</a:t>
            </a:r>
            <a:r>
              <a:rPr lang="zh-CN" altLang="en-US" sz="1800" b="1" kern="100">
                <a:latin typeface="+mn-ea"/>
                <a:cs typeface="Times New Roman" panose="02020603050405020304" pitchFamily="18" charset="0"/>
              </a:rPr>
              <a:t>的曲线，则没有体现出与结局的明显关联。</a:t>
            </a:r>
          </a:p>
        </p:txBody>
      </p:sp>
    </p:spTree>
    <p:extLst>
      <p:ext uri="{BB962C8B-B14F-4D97-AF65-F5344CB8AC3E}">
        <p14:creationId xmlns:p14="http://schemas.microsoft.com/office/powerpoint/2010/main" val="1946535179"/>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3" name="图片 2">
            <a:extLst>
              <a:ext uri="{FF2B5EF4-FFF2-40B4-BE49-F238E27FC236}">
                <a16:creationId xmlns:a16="http://schemas.microsoft.com/office/drawing/2014/main" id="{AFE426F7-9F17-D623-AC3D-507D9143266F}"/>
              </a:ext>
            </a:extLst>
          </p:cNvPr>
          <p:cNvPicPr>
            <a:picLocks noChangeAspect="1"/>
          </p:cNvPicPr>
          <p:nvPr/>
        </p:nvPicPr>
        <p:blipFill>
          <a:blip r:embed="rId3"/>
          <a:stretch>
            <a:fillRect/>
          </a:stretch>
        </p:blipFill>
        <p:spPr>
          <a:xfrm>
            <a:off x="3754315" y="1273444"/>
            <a:ext cx="5029200" cy="4920862"/>
          </a:xfrm>
          <a:prstGeom prst="rect">
            <a:avLst/>
          </a:prstGeom>
        </p:spPr>
      </p:pic>
    </p:spTree>
    <p:extLst>
      <p:ext uri="{BB962C8B-B14F-4D97-AF65-F5344CB8AC3E}">
        <p14:creationId xmlns:p14="http://schemas.microsoft.com/office/powerpoint/2010/main" val="885724067"/>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2" name="内容占位符 2">
            <a:extLst>
              <a:ext uri="{FF2B5EF4-FFF2-40B4-BE49-F238E27FC236}">
                <a16:creationId xmlns:a16="http://schemas.microsoft.com/office/drawing/2014/main" id="{6761A8D9-8F4B-4664-A388-6A6DE3788563}"/>
              </a:ext>
            </a:extLst>
          </p:cNvPr>
          <p:cNvSpPr txBox="1">
            <a:spLocks/>
          </p:cNvSpPr>
          <p:nvPr/>
        </p:nvSpPr>
        <p:spPr>
          <a:xfrm>
            <a:off x="926123" y="1350618"/>
            <a:ext cx="10339754" cy="522849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结果</a:t>
            </a:r>
            <a:r>
              <a:rPr lang="en-US" altLang="zh-CN" sz="1800" b="1" kern="100">
                <a:latin typeface="+mn-ea"/>
                <a:cs typeface="Times New Roman" panose="02020603050405020304" pitchFamily="18" charset="0"/>
              </a:rPr>
              <a:t>3</a:t>
            </a:r>
            <a:r>
              <a:rPr lang="zh-CN" altLang="en-US" sz="1800" b="1" kern="100">
                <a:latin typeface="+mn-ea"/>
                <a:cs typeface="Times New Roman" panose="02020603050405020304" pitchFamily="18" charset="0"/>
              </a:rPr>
              <a:t>：交互作用</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#PredictorResponseBivar</a:t>
            </a:r>
            <a:r>
              <a:rPr lang="zh-CN" altLang="en-US" sz="1800" b="1" kern="100">
                <a:latin typeface="+mn-ea"/>
                <a:cs typeface="Times New Roman" panose="02020603050405020304" pitchFamily="18" charset="0"/>
              </a:rPr>
              <a:t>函数：可视化两个预测变量的双变量暴露</a:t>
            </a: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响应函数，其中所有其他预测变量都固定在特定的百分位数。</a:t>
            </a:r>
            <a:r>
              <a:rPr lang="en-US" altLang="zh-CN" sz="1800" b="1" kern="100">
                <a:latin typeface="+mn-ea"/>
                <a:cs typeface="Times New Roman" panose="02020603050405020304" pitchFamily="18" charset="0"/>
              </a:rPr>
              <a:t>PredictorResponseBivarLevels</a:t>
            </a:r>
            <a:r>
              <a:rPr lang="zh-CN" altLang="en-US" sz="1800" b="1" kern="100">
                <a:latin typeface="+mn-ea"/>
                <a:cs typeface="Times New Roman" panose="02020603050405020304" pitchFamily="18" charset="0"/>
              </a:rPr>
              <a:t>函数：类似地可视化两个预测变量的双变量暴露</a:t>
            </a:r>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响应函数，其中所有其他预测变量都固定在特定的百分位数。</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pred.resp.bivar &lt;- PredictorResponseBivar(fit = fitkm, min.plot.dist = 1)</a:t>
            </a:r>
          </a:p>
          <a:p>
            <a:r>
              <a:rPr lang="en-US" altLang="zh-CN" sz="1800" b="1" kern="100">
                <a:latin typeface="+mn-ea"/>
                <a:cs typeface="Times New Roman" panose="02020603050405020304" pitchFamily="18" charset="0"/>
              </a:rPr>
              <a:t>pred.resp.bivar.levels &lt;- PredictorResponseBivarLevels(pred.resp.df = pred.resp.bivar, Z = Z, qs = c(0.2, 0.6, 0.8,0.9))</a:t>
            </a:r>
          </a:p>
          <a:p>
            <a:r>
              <a:rPr lang="en-US" altLang="zh-CN" sz="1800" b="1" kern="100">
                <a:latin typeface="+mn-ea"/>
                <a:cs typeface="Times New Roman" panose="02020603050405020304" pitchFamily="18" charset="0"/>
              </a:rPr>
              <a:t>pred.resp.bivar.levels</a:t>
            </a:r>
          </a:p>
          <a:p>
            <a:r>
              <a:rPr lang="en-US" altLang="zh-CN" sz="1800" b="1" kern="100">
                <a:latin typeface="+mn-ea"/>
                <a:cs typeface="Times New Roman" panose="02020603050405020304" pitchFamily="18" charset="0"/>
              </a:rPr>
              <a:t>ggplot(pred.resp.bivar.levels, aes(z1, est)) +   geom_smooth(aes(col = quantile), stat = "identity") +   facet_grid(variable2 ~ variable1) +  ggtitle("h(expos1 | quantiles of expos2)") +  xlab("expos1")</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1</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facet_grid </a:t>
            </a:r>
            <a:r>
              <a:rPr lang="zh-CN" altLang="en-US" sz="1800" b="1" kern="100">
                <a:latin typeface="+mn-ea"/>
                <a:cs typeface="Times New Roman" panose="02020603050405020304" pitchFamily="18" charset="0"/>
              </a:rPr>
              <a:t>并使用</a:t>
            </a:r>
            <a:r>
              <a:rPr lang="en-US" altLang="zh-CN" sz="1800" b="1" kern="100">
                <a:latin typeface="+mn-ea"/>
                <a:cs typeface="Times New Roman" panose="02020603050405020304" pitchFamily="18" charset="0"/>
              </a:rPr>
              <a:t>facet_grid()</a:t>
            </a:r>
            <a:r>
              <a:rPr lang="zh-CN" altLang="en-US" sz="1800" b="1" kern="100">
                <a:latin typeface="+mn-ea"/>
                <a:cs typeface="Times New Roman" panose="02020603050405020304" pitchFamily="18" charset="0"/>
              </a:rPr>
              <a:t>函数将数据按照</a:t>
            </a: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和</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两个变量进行分组，生成了一个网格图。具体来说，</a:t>
            </a:r>
            <a:r>
              <a:rPr lang="en-US" altLang="zh-CN" sz="1800" b="1" kern="100">
                <a:latin typeface="+mn-ea"/>
                <a:cs typeface="Times New Roman" panose="02020603050405020304" pitchFamily="18" charset="0"/>
              </a:rPr>
              <a:t>rows = vars(y)</a:t>
            </a:r>
            <a:r>
              <a:rPr lang="zh-CN" altLang="en-US" sz="1800" b="1" kern="100">
                <a:latin typeface="+mn-ea"/>
                <a:cs typeface="Times New Roman" panose="02020603050405020304" pitchFamily="18" charset="0"/>
              </a:rPr>
              <a:t>表示按照</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变量分组，</a:t>
            </a:r>
            <a:r>
              <a:rPr lang="en-US" altLang="zh-CN" sz="1800" b="1" kern="100">
                <a:latin typeface="+mn-ea"/>
                <a:cs typeface="Times New Roman" panose="02020603050405020304" pitchFamily="18" charset="0"/>
              </a:rPr>
              <a:t>cols = vars(x)</a:t>
            </a:r>
            <a:r>
              <a:rPr lang="zh-CN" altLang="en-US" sz="1800" b="1" kern="100">
                <a:latin typeface="+mn-ea"/>
                <a:cs typeface="Times New Roman" panose="02020603050405020304" pitchFamily="18" charset="0"/>
              </a:rPr>
              <a:t>表示按照</a:t>
            </a: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变量分组。</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：一种变量在另一种变量水平固定在</a:t>
            </a:r>
            <a:r>
              <a:rPr lang="en-US" altLang="zh-CN" sz="1800" b="1" kern="100">
                <a:latin typeface="+mn-ea"/>
                <a:cs typeface="Times New Roman" panose="02020603050405020304" pitchFamily="18" charset="0"/>
              </a:rPr>
              <a:t>20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60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80</a:t>
            </a:r>
            <a:r>
              <a:rPr lang="zh-CN" altLang="en-US" sz="1800" b="1" kern="100">
                <a:latin typeface="+mn-ea"/>
                <a:cs typeface="Times New Roman" panose="02020603050405020304" pitchFamily="18" charset="0"/>
              </a:rPr>
              <a:t>和</a:t>
            </a:r>
            <a:r>
              <a:rPr lang="en-US" altLang="zh-CN" sz="1800" b="1" kern="100">
                <a:latin typeface="+mn-ea"/>
                <a:cs typeface="Times New Roman" panose="02020603050405020304" pitchFamily="18" charset="0"/>
              </a:rPr>
              <a:t>90</a:t>
            </a:r>
            <a:r>
              <a:rPr lang="zh-CN" altLang="en-US" sz="1800" b="1" kern="100">
                <a:latin typeface="+mn-ea"/>
                <a:cs typeface="Times New Roman" panose="02020603050405020304" pitchFamily="18" charset="0"/>
              </a:rPr>
              <a:t>百分位数时（其余</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种变量全部固定在中位数）与结局的剂量反应曲线。曲线假如存在相交，</a:t>
            </a:r>
            <a:r>
              <a:rPr lang="zh-CN" altLang="en-US" sz="1800" b="1" kern="100">
                <a:solidFill>
                  <a:srgbClr val="FF0000"/>
                </a:solidFill>
                <a:latin typeface="+mn-ea"/>
                <a:cs typeface="Times New Roman" panose="02020603050405020304" pitchFamily="18" charset="0"/>
              </a:rPr>
              <a:t>可能</a:t>
            </a:r>
            <a:r>
              <a:rPr lang="zh-CN" altLang="en-US" sz="1800" b="1" kern="100">
                <a:latin typeface="+mn-ea"/>
                <a:cs typeface="Times New Roman" panose="02020603050405020304" pitchFamily="18" charset="0"/>
              </a:rPr>
              <a:t>存在交互作用</a:t>
            </a:r>
            <a:r>
              <a:rPr lang="en-US" altLang="zh-CN" sz="1800" b="1" kern="100">
                <a:latin typeface="+mn-ea"/>
                <a:cs typeface="Times New Roman" panose="02020603050405020304" pitchFamily="18" charset="0"/>
              </a:rPr>
              <a:t>.</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3</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在</a:t>
            </a:r>
            <a:r>
              <a:rPr lang="en-US" altLang="zh-CN" sz="1800" b="1" kern="100">
                <a:latin typeface="+mn-ea"/>
                <a:cs typeface="Times New Roman" panose="02020603050405020304" pitchFamily="18" charset="0"/>
              </a:rPr>
              <a:t>Z2</a:t>
            </a:r>
            <a:r>
              <a:rPr lang="zh-CN" altLang="en-US" sz="1800" b="1" kern="100">
                <a:latin typeface="+mn-ea"/>
                <a:cs typeface="Times New Roman" panose="02020603050405020304" pitchFamily="18" charset="0"/>
              </a:rPr>
              <a:t>水平固定在</a:t>
            </a:r>
            <a:r>
              <a:rPr lang="en-US" altLang="zh-CN" sz="1800" b="1" kern="100">
                <a:latin typeface="+mn-ea"/>
                <a:cs typeface="Times New Roman" panose="02020603050405020304" pitchFamily="18" charset="0"/>
              </a:rPr>
              <a:t>20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60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80</a:t>
            </a:r>
            <a:r>
              <a:rPr lang="zh-CN" altLang="en-US" sz="1800" b="1" kern="100">
                <a:latin typeface="+mn-ea"/>
                <a:cs typeface="Times New Roman" panose="02020603050405020304" pitchFamily="18" charset="0"/>
              </a:rPr>
              <a:t>和</a:t>
            </a:r>
            <a:r>
              <a:rPr lang="en-US" altLang="zh-CN" sz="1800" b="1" kern="100">
                <a:latin typeface="+mn-ea"/>
                <a:cs typeface="Times New Roman" panose="02020603050405020304" pitchFamily="18" charset="0"/>
              </a:rPr>
              <a:t>90</a:t>
            </a:r>
            <a:r>
              <a:rPr lang="zh-CN" altLang="en-US" sz="1800" b="1" kern="100">
                <a:latin typeface="+mn-ea"/>
                <a:cs typeface="Times New Roman" panose="02020603050405020304" pitchFamily="18" charset="0"/>
              </a:rPr>
              <a:t>百分位数时（其余</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种变量全部固定在中位数）与结局的剂量反应曲线。结果显示</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的曲线的斜率在</a:t>
            </a:r>
            <a:r>
              <a:rPr lang="en-US" altLang="zh-CN" sz="1800" b="1" kern="100">
                <a:latin typeface="+mn-ea"/>
                <a:cs typeface="Times New Roman" panose="02020603050405020304" pitchFamily="18" charset="0"/>
              </a:rPr>
              <a:t>Z2</a:t>
            </a:r>
            <a:r>
              <a:rPr lang="zh-CN" altLang="en-US" sz="1800" b="1" kern="100">
                <a:latin typeface="+mn-ea"/>
                <a:cs typeface="Times New Roman" panose="02020603050405020304" pitchFamily="18" charset="0"/>
              </a:rPr>
              <a:t>处于不同水平时曲线存在相交，则提示</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与</a:t>
            </a:r>
            <a:r>
              <a:rPr lang="en-US" altLang="zh-CN" sz="1800" b="1" kern="100">
                <a:latin typeface="+mn-ea"/>
                <a:cs typeface="Times New Roman" panose="02020603050405020304" pitchFamily="18" charset="0"/>
              </a:rPr>
              <a:t>Z2</a:t>
            </a:r>
            <a:r>
              <a:rPr lang="zh-CN" altLang="en-US" sz="1800" b="1" kern="100">
                <a:solidFill>
                  <a:srgbClr val="FF0000"/>
                </a:solidFill>
                <a:latin typeface="+mn-ea"/>
                <a:cs typeface="Times New Roman" panose="02020603050405020304" pitchFamily="18" charset="0"/>
              </a:rPr>
              <a:t>可能</a:t>
            </a:r>
            <a:r>
              <a:rPr lang="zh-CN" altLang="en-US" sz="1800" b="1" kern="100">
                <a:latin typeface="+mn-ea"/>
                <a:cs typeface="Times New Roman" panose="02020603050405020304" pitchFamily="18" charset="0"/>
              </a:rPr>
              <a:t>存在交互作用</a:t>
            </a:r>
            <a:r>
              <a:rPr lang="en-US" altLang="zh-CN" sz="1800" b="1" kern="100">
                <a:latin typeface="+mn-ea"/>
                <a:cs typeface="Times New Roman" panose="02020603050405020304" pitchFamily="18" charset="0"/>
              </a:rPr>
              <a:t>. Z3</a:t>
            </a:r>
            <a:r>
              <a:rPr lang="zh-CN" altLang="en-US" sz="1800" b="1" kern="100">
                <a:latin typeface="+mn-ea"/>
                <a:cs typeface="Times New Roman" panose="02020603050405020304" pitchFamily="18" charset="0"/>
              </a:rPr>
              <a:t>在</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水平固定在</a:t>
            </a:r>
            <a:r>
              <a:rPr lang="en-US" altLang="zh-CN" sz="1800" b="1" kern="100">
                <a:latin typeface="+mn-ea"/>
                <a:cs typeface="Times New Roman" panose="02020603050405020304" pitchFamily="18" charset="0"/>
              </a:rPr>
              <a:t>20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60</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80</a:t>
            </a:r>
            <a:r>
              <a:rPr lang="zh-CN" altLang="en-US" sz="1800" b="1" kern="100">
                <a:latin typeface="+mn-ea"/>
                <a:cs typeface="Times New Roman" panose="02020603050405020304" pitchFamily="18" charset="0"/>
              </a:rPr>
              <a:t>和</a:t>
            </a:r>
            <a:r>
              <a:rPr lang="en-US" altLang="zh-CN" sz="1800" b="1" kern="100">
                <a:latin typeface="+mn-ea"/>
                <a:cs typeface="Times New Roman" panose="02020603050405020304" pitchFamily="18" charset="0"/>
              </a:rPr>
              <a:t>90</a:t>
            </a:r>
            <a:r>
              <a:rPr lang="zh-CN" altLang="en-US" sz="1800" b="1" kern="100">
                <a:latin typeface="+mn-ea"/>
                <a:cs typeface="Times New Roman" panose="02020603050405020304" pitchFamily="18" charset="0"/>
              </a:rPr>
              <a:t>百分位数时（其余</a:t>
            </a:r>
            <a:r>
              <a:rPr lang="en-US" altLang="zh-CN" sz="1800" b="1" kern="100">
                <a:latin typeface="+mn-ea"/>
                <a:cs typeface="Times New Roman" panose="02020603050405020304" pitchFamily="18" charset="0"/>
              </a:rPr>
              <a:t>2</a:t>
            </a:r>
            <a:r>
              <a:rPr lang="zh-CN" altLang="en-US" sz="1800" b="1" kern="100">
                <a:latin typeface="+mn-ea"/>
                <a:cs typeface="Times New Roman" panose="02020603050405020304" pitchFamily="18" charset="0"/>
              </a:rPr>
              <a:t>种变量全部固定在中位数）与结局的剂量反应曲线。斜率在</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处于不同水平时均相似，这提示污染物之间没有显著的交互作用。</a:t>
            </a:r>
            <a:endParaRPr lang="en-US" altLang="zh-CN" sz="1800" b="1" kern="100">
              <a:latin typeface="+mn-ea"/>
              <a:cs typeface="Times New Roman" panose="02020603050405020304" pitchFamily="18" charset="0"/>
            </a:endParaRPr>
          </a:p>
          <a:p>
            <a:endParaRPr lang="en-US" altLang="zh-CN" sz="1800" b="1" kern="100">
              <a:latin typeface="+mn-ea"/>
              <a:cs typeface="Times New Roman" panose="02020603050405020304" pitchFamily="18" charset="0"/>
            </a:endParaRPr>
          </a:p>
          <a:p>
            <a:endParaRPr lang="zh-CN" altLang="en-US" sz="1800" b="1" kern="100">
              <a:latin typeface="+mn-ea"/>
              <a:cs typeface="Times New Roman" panose="02020603050405020304" pitchFamily="18" charset="0"/>
            </a:endParaRPr>
          </a:p>
        </p:txBody>
      </p:sp>
    </p:spTree>
    <p:extLst>
      <p:ext uri="{BB962C8B-B14F-4D97-AF65-F5344CB8AC3E}">
        <p14:creationId xmlns:p14="http://schemas.microsoft.com/office/powerpoint/2010/main" val="1038401017"/>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3" name="图片 2">
            <a:extLst>
              <a:ext uri="{FF2B5EF4-FFF2-40B4-BE49-F238E27FC236}">
                <a16:creationId xmlns:a16="http://schemas.microsoft.com/office/drawing/2014/main" id="{96348BC9-434C-72F7-CF55-E34770E9EA24}"/>
              </a:ext>
            </a:extLst>
          </p:cNvPr>
          <p:cNvPicPr>
            <a:picLocks noChangeAspect="1"/>
          </p:cNvPicPr>
          <p:nvPr/>
        </p:nvPicPr>
        <p:blipFill>
          <a:blip r:embed="rId3"/>
          <a:stretch>
            <a:fillRect/>
          </a:stretch>
        </p:blipFill>
        <p:spPr>
          <a:xfrm>
            <a:off x="3905408" y="1265372"/>
            <a:ext cx="5079023" cy="5026421"/>
          </a:xfrm>
          <a:prstGeom prst="rect">
            <a:avLst/>
          </a:prstGeom>
        </p:spPr>
      </p:pic>
    </p:spTree>
    <p:extLst>
      <p:ext uri="{BB962C8B-B14F-4D97-AF65-F5344CB8AC3E}">
        <p14:creationId xmlns:p14="http://schemas.microsoft.com/office/powerpoint/2010/main" val="511260941"/>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2" name="内容占位符 2">
            <a:extLst>
              <a:ext uri="{FF2B5EF4-FFF2-40B4-BE49-F238E27FC236}">
                <a16:creationId xmlns:a16="http://schemas.microsoft.com/office/drawing/2014/main" id="{E7F58194-4D5D-5453-5A97-4ADF6D1321E5}"/>
              </a:ext>
            </a:extLst>
          </p:cNvPr>
          <p:cNvSpPr txBox="1">
            <a:spLocks/>
          </p:cNvSpPr>
          <p:nvPr/>
        </p:nvSpPr>
        <p:spPr>
          <a:xfrm>
            <a:off x="748684" y="1350618"/>
            <a:ext cx="10339754" cy="52284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结果</a:t>
            </a:r>
            <a:r>
              <a:rPr lang="en-US" altLang="zh-CN" sz="1800" b="1" kern="100">
                <a:latin typeface="+mn-ea"/>
                <a:cs typeface="Times New Roman" panose="02020603050405020304" pitchFamily="18" charset="0"/>
              </a:rPr>
              <a:t>4</a:t>
            </a:r>
            <a:r>
              <a:rPr lang="zh-CN" altLang="en-US" sz="1800" b="1" kern="100">
                <a:latin typeface="+mn-ea"/>
                <a:cs typeface="Times New Roman" panose="02020603050405020304" pitchFamily="18" charset="0"/>
              </a:rPr>
              <a:t>：总体效应</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#OverallRiskSummaries</a:t>
            </a:r>
            <a:r>
              <a:rPr lang="zh-CN" altLang="en-US" sz="1800" b="1" kern="100">
                <a:latin typeface="+mn-ea"/>
                <a:cs typeface="Times New Roman" panose="02020603050405020304" pitchFamily="18" charset="0"/>
              </a:rPr>
              <a:t>函数：一个潜在的感兴趣的汇总度量是计算预测变量的整体效果，方法是比较当所有预测变量都处于特定百分位数时与所有预测变量都处于第 </a:t>
            </a:r>
            <a:r>
              <a:rPr lang="en-US" altLang="zh-CN" sz="1800" b="1" kern="100">
                <a:latin typeface="+mn-ea"/>
                <a:cs typeface="Times New Roman" panose="02020603050405020304" pitchFamily="18" charset="0"/>
              </a:rPr>
              <a:t>50 </a:t>
            </a:r>
            <a:r>
              <a:rPr lang="zh-CN" altLang="en-US" sz="1800" b="1" kern="100">
                <a:latin typeface="+mn-ea"/>
                <a:cs typeface="Times New Roman" panose="02020603050405020304" pitchFamily="18" charset="0"/>
              </a:rPr>
              <a:t>个百分位数时的 </a:t>
            </a:r>
            <a:r>
              <a:rPr lang="en-US" altLang="zh-CN" sz="1800" b="1" kern="100">
                <a:latin typeface="+mn-ea"/>
                <a:cs typeface="Times New Roman" panose="02020603050405020304" pitchFamily="18" charset="0"/>
              </a:rPr>
              <a:t> ℎ </a:t>
            </a:r>
            <a:r>
              <a:rPr lang="zh-CN" altLang="en-US" sz="1800" b="1" kern="100">
                <a:latin typeface="+mn-ea"/>
                <a:cs typeface="Times New Roman" panose="02020603050405020304" pitchFamily="18" charset="0"/>
              </a:rPr>
              <a:t>值。 函数 </a:t>
            </a:r>
            <a:r>
              <a:rPr lang="en-US" altLang="zh-CN" sz="1800" b="1" kern="100">
                <a:latin typeface="+mn-ea"/>
                <a:cs typeface="Times New Roman" panose="02020603050405020304" pitchFamily="18" charset="0"/>
              </a:rPr>
              <a:t>OverallRiskSummaries </a:t>
            </a:r>
            <a:r>
              <a:rPr lang="zh-CN" altLang="en-US" sz="1800" b="1" kern="100">
                <a:latin typeface="+mn-ea"/>
                <a:cs typeface="Times New Roman" panose="02020603050405020304" pitchFamily="18" charset="0"/>
              </a:rPr>
              <a:t>允许使用参数 </a:t>
            </a:r>
            <a:r>
              <a:rPr lang="en-US" altLang="zh-CN" sz="1800" b="1" kern="100">
                <a:latin typeface="+mn-ea"/>
                <a:cs typeface="Times New Roman" panose="02020603050405020304" pitchFamily="18" charset="0"/>
              </a:rPr>
              <a:t>qs </a:t>
            </a:r>
            <a:r>
              <a:rPr lang="zh-CN" altLang="en-US" sz="1800" b="1" kern="100">
                <a:latin typeface="+mn-ea"/>
                <a:cs typeface="Times New Roman" panose="02020603050405020304" pitchFamily="18" charset="0"/>
              </a:rPr>
              <a:t>指定一系列分位数值，使用参数 </a:t>
            </a:r>
            <a:r>
              <a:rPr lang="en-US" altLang="zh-CN" sz="1800" b="1" kern="100">
                <a:latin typeface="+mn-ea"/>
                <a:cs typeface="Times New Roman" panose="02020603050405020304" pitchFamily="18" charset="0"/>
              </a:rPr>
              <a:t>q.fixed </a:t>
            </a:r>
            <a:r>
              <a:rPr lang="zh-CN" altLang="en-US" sz="1800" b="1" kern="100">
                <a:latin typeface="+mn-ea"/>
                <a:cs typeface="Times New Roman" panose="02020603050405020304" pitchFamily="18" charset="0"/>
              </a:rPr>
              <a:t>指定固定分位数（默认为第 </a:t>
            </a:r>
            <a:r>
              <a:rPr lang="en-US" altLang="zh-CN" sz="1800" b="1" kern="100">
                <a:latin typeface="+mn-ea"/>
                <a:cs typeface="Times New Roman" panose="02020603050405020304" pitchFamily="18" charset="0"/>
              </a:rPr>
              <a:t>50 </a:t>
            </a:r>
            <a:r>
              <a:rPr lang="zh-CN" altLang="en-US" sz="1800" b="1" kern="100">
                <a:latin typeface="+mn-ea"/>
                <a:cs typeface="Times New Roman" panose="02020603050405020304" pitchFamily="18" charset="0"/>
              </a:rPr>
              <a:t>个百分位数）。</a:t>
            </a:r>
            <a:endParaRPr lang="en-US" altLang="zh-CN" sz="1800" b="1" kern="100">
              <a:latin typeface="+mn-ea"/>
              <a:cs typeface="Times New Roman" panose="02020603050405020304" pitchFamily="18" charset="0"/>
            </a:endParaRPr>
          </a:p>
          <a:p>
            <a:pPr latinLnBrk="1"/>
            <a:r>
              <a:rPr lang="en-US" altLang="zh-CN" sz="1800" b="1" kern="100">
                <a:latin typeface="+mn-ea"/>
                <a:cs typeface="Times New Roman" panose="02020603050405020304" pitchFamily="18" charset="0"/>
              </a:rPr>
              <a:t>risks.overall &lt;- OverallRiskSummaries(fit = fitkm, y = y, Z = Z, X = X,  qs = seq(0.25, 0.75, by = 0.05),                                       q.fixed = 0.5, method = "exact")</a:t>
            </a:r>
          </a:p>
          <a:p>
            <a:pPr latinLnBrk="1"/>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 OverallRiskSummaries</a:t>
            </a:r>
          </a:p>
          <a:p>
            <a:r>
              <a:rPr lang="en-US" altLang="zh-CN" sz="1800" b="1" kern="100">
                <a:latin typeface="+mn-ea"/>
                <a:cs typeface="Times New Roman" panose="02020603050405020304" pitchFamily="18" charset="0"/>
              </a:rPr>
              <a:t>risks.overall</a:t>
            </a:r>
          </a:p>
          <a:p>
            <a:r>
              <a:rPr lang="en-US" altLang="zh-CN" sz="1800" b="1" kern="100">
                <a:latin typeface="+mn-ea"/>
                <a:cs typeface="Times New Roman" panose="02020603050405020304" pitchFamily="18" charset="0"/>
              </a:rPr>
              <a:t>ggplot(risks.overall, aes(quantile, est, ymin = est - 1.96*sd, ymax = est + 1.96*sd)) +   geom_pointrange()</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重点：混合物总体效应与结局的关联图，</a:t>
            </a:r>
            <a:r>
              <a:rPr lang="en-US" altLang="zh-CN" sz="1800" b="1" kern="100">
                <a:latin typeface="+mn-ea"/>
                <a:cs typeface="Times New Roman" panose="02020603050405020304" pitchFamily="18" charset="0"/>
              </a:rPr>
              <a:t>4</a:t>
            </a:r>
            <a:r>
              <a:rPr lang="zh-CN" altLang="en-US" sz="1800" b="1" kern="100">
                <a:latin typeface="+mn-ea"/>
                <a:cs typeface="Times New Roman" panose="02020603050405020304" pitchFamily="18" charset="0"/>
              </a:rPr>
              <a:t>种化合物同时固定不同百分位时与其固定在中位数时相比，估计结局的变化，可以看出总体效应与结局呈显著正相关</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重点：以</a:t>
            </a:r>
            <a:r>
              <a:rPr lang="en-US" altLang="zh-CN" sz="1800" b="1" kern="100">
                <a:latin typeface="+mn-ea"/>
                <a:cs typeface="Times New Roman" panose="02020603050405020304" pitchFamily="18" charset="0"/>
              </a:rPr>
              <a:t>4</a:t>
            </a:r>
            <a:r>
              <a:rPr lang="zh-CN" altLang="en-US" sz="1800" b="1" kern="100">
                <a:latin typeface="+mn-ea"/>
                <a:cs typeface="Times New Roman" panose="02020603050405020304" pitchFamily="18" charset="0"/>
              </a:rPr>
              <a:t>种污染物处于中位水平为参照，不同水平下估计改变量的后验均值及其</a:t>
            </a:r>
            <a:r>
              <a:rPr lang="en-US" altLang="zh-CN" sz="1800" b="1" kern="100">
                <a:latin typeface="+mn-ea"/>
                <a:cs typeface="Times New Roman" panose="02020603050405020304" pitchFamily="18" charset="0"/>
              </a:rPr>
              <a:t>95%</a:t>
            </a:r>
            <a:r>
              <a:rPr lang="zh-CN" altLang="en-US" sz="1800" b="1" kern="100">
                <a:latin typeface="+mn-ea"/>
                <a:cs typeface="Times New Roman" panose="02020603050405020304" pitchFamily="18" charset="0"/>
              </a:rPr>
              <a:t>置信区间。表明混合物暴露与结局间存在正向联合效应，特别是当水平等于或高于第</a:t>
            </a:r>
            <a:r>
              <a:rPr lang="en-US" altLang="zh-CN" sz="1800" b="1" kern="100">
                <a:latin typeface="+mn-ea"/>
                <a:cs typeface="Times New Roman" panose="02020603050405020304" pitchFamily="18" charset="0"/>
              </a:rPr>
              <a:t>60</a:t>
            </a:r>
            <a:r>
              <a:rPr lang="zh-CN" altLang="en-US" sz="1800" b="1" kern="100">
                <a:latin typeface="+mn-ea"/>
                <a:cs typeface="Times New Roman" panose="02020603050405020304" pitchFamily="18" charset="0"/>
              </a:rPr>
              <a:t>百分位时存在显著关联。</a:t>
            </a:r>
          </a:p>
        </p:txBody>
      </p:sp>
    </p:spTree>
    <p:extLst>
      <p:ext uri="{BB962C8B-B14F-4D97-AF65-F5344CB8AC3E}">
        <p14:creationId xmlns:p14="http://schemas.microsoft.com/office/powerpoint/2010/main" val="279814995"/>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3" name="图片 2">
            <a:extLst>
              <a:ext uri="{FF2B5EF4-FFF2-40B4-BE49-F238E27FC236}">
                <a16:creationId xmlns:a16="http://schemas.microsoft.com/office/drawing/2014/main" id="{3CE3B29D-E4FC-BC9A-FEBB-C2D709A4A6AD}"/>
              </a:ext>
            </a:extLst>
          </p:cNvPr>
          <p:cNvPicPr>
            <a:picLocks noChangeAspect="1"/>
          </p:cNvPicPr>
          <p:nvPr/>
        </p:nvPicPr>
        <p:blipFill>
          <a:blip r:embed="rId3"/>
          <a:stretch>
            <a:fillRect/>
          </a:stretch>
        </p:blipFill>
        <p:spPr>
          <a:xfrm>
            <a:off x="3771951" y="1401294"/>
            <a:ext cx="5166655" cy="4959066"/>
          </a:xfrm>
          <a:prstGeom prst="rect">
            <a:avLst/>
          </a:prstGeom>
        </p:spPr>
      </p:pic>
    </p:spTree>
    <p:extLst>
      <p:ext uri="{BB962C8B-B14F-4D97-AF65-F5344CB8AC3E}">
        <p14:creationId xmlns:p14="http://schemas.microsoft.com/office/powerpoint/2010/main" val="175632428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4" name="内容占位符 2">
            <a:extLst>
              <a:ext uri="{FF2B5EF4-FFF2-40B4-BE49-F238E27FC236}">
                <a16:creationId xmlns:a16="http://schemas.microsoft.com/office/drawing/2014/main" id="{026CB114-BA0A-643D-985A-DAEE475C79F4}"/>
              </a:ext>
            </a:extLst>
          </p:cNvPr>
          <p:cNvSpPr txBox="1">
            <a:spLocks/>
          </p:cNvSpPr>
          <p:nvPr/>
        </p:nvSpPr>
        <p:spPr>
          <a:xfrm>
            <a:off x="852853" y="1350618"/>
            <a:ext cx="10726616" cy="5858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结果</a:t>
            </a:r>
            <a:r>
              <a:rPr lang="en-US" altLang="zh-CN" sz="1800" b="1" kern="100">
                <a:latin typeface="+mn-ea"/>
                <a:cs typeface="Times New Roman" panose="02020603050405020304" pitchFamily="18" charset="0"/>
              </a:rPr>
              <a:t>5</a:t>
            </a:r>
            <a:r>
              <a:rPr lang="zh-CN" altLang="en-US" sz="1800" b="1" kern="100">
                <a:latin typeface="+mn-ea"/>
                <a:cs typeface="Times New Roman" panose="02020603050405020304" pitchFamily="18" charset="0"/>
              </a:rPr>
              <a:t>：单个效应验证</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总结单个预测变量对响应的贡献。 例如，单个预测变量处于第 </a:t>
            </a:r>
            <a:r>
              <a:rPr lang="en-US" altLang="zh-CN" sz="1800" b="1" kern="100">
                <a:latin typeface="+mn-ea"/>
                <a:cs typeface="Times New Roman" panose="02020603050405020304" pitchFamily="18" charset="0"/>
              </a:rPr>
              <a:t>75 </a:t>
            </a:r>
            <a:r>
              <a:rPr lang="zh-CN" altLang="en-US" sz="1800" b="1" kern="100">
                <a:latin typeface="+mn-ea"/>
                <a:cs typeface="Times New Roman" panose="02020603050405020304" pitchFamily="18" charset="0"/>
              </a:rPr>
              <a:t>个百分位数时与该预测变量处于第 </a:t>
            </a:r>
            <a:r>
              <a:rPr lang="en-US" altLang="zh-CN" sz="1800" b="1" kern="100">
                <a:latin typeface="+mn-ea"/>
                <a:cs typeface="Times New Roman" panose="02020603050405020304" pitchFamily="18" charset="0"/>
              </a:rPr>
              <a:t>25 </a:t>
            </a:r>
            <a:r>
              <a:rPr lang="zh-CN" altLang="en-US" sz="1800" b="1" kern="100">
                <a:latin typeface="+mn-ea"/>
                <a:cs typeface="Times New Roman" panose="02020603050405020304" pitchFamily="18" charset="0"/>
              </a:rPr>
              <a:t>个百分位数时的风险，我们将所有剩余的预测变量固定到一个特定的百分位数。 我们将此称为单一预测健康风险，并且可以使用函数 </a:t>
            </a:r>
            <a:r>
              <a:rPr lang="en-US" altLang="zh-CN" sz="1800" b="1" kern="100">
                <a:latin typeface="+mn-ea"/>
                <a:cs typeface="Times New Roman" panose="02020603050405020304" pitchFamily="18" charset="0"/>
              </a:rPr>
              <a:t>SingVarRiskSummaries </a:t>
            </a:r>
            <a:r>
              <a:rPr lang="zh-CN" altLang="en-US" sz="1800" b="1" kern="100">
                <a:latin typeface="+mn-ea"/>
                <a:cs typeface="Times New Roman" panose="02020603050405020304" pitchFamily="18" charset="0"/>
              </a:rPr>
              <a:t>计算这些风险。 使用 </a:t>
            </a:r>
            <a:r>
              <a:rPr lang="en-US" altLang="zh-CN" sz="1800" b="1" kern="100">
                <a:latin typeface="+mn-ea"/>
                <a:cs typeface="Times New Roman" panose="02020603050405020304" pitchFamily="18" charset="0"/>
              </a:rPr>
              <a:t>qs.diff </a:t>
            </a:r>
            <a:r>
              <a:rPr lang="zh-CN" altLang="en-US" sz="1800" b="1" kern="100">
                <a:latin typeface="+mn-ea"/>
                <a:cs typeface="Times New Roman" panose="02020603050405020304" pitchFamily="18" charset="0"/>
              </a:rPr>
              <a:t>参数指定用于比较风险的两个不同分位数，并且可以使用 </a:t>
            </a:r>
            <a:r>
              <a:rPr lang="en-US" altLang="zh-CN" sz="1800" b="1" kern="100">
                <a:latin typeface="+mn-ea"/>
                <a:cs typeface="Times New Roman" panose="02020603050405020304" pitchFamily="18" charset="0"/>
              </a:rPr>
              <a:t>q.fixed </a:t>
            </a:r>
            <a:r>
              <a:rPr lang="zh-CN" altLang="en-US" sz="1800" b="1" kern="100">
                <a:latin typeface="+mn-ea"/>
                <a:cs typeface="Times New Roman" panose="02020603050405020304" pitchFamily="18" charset="0"/>
              </a:rPr>
              <a:t>参数指定固定剩余污染物的值序列。</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risks.singvar &lt;- SingVarRiskSummaries(fit = fitkm, y = y, Z = Z, X = X, qs.diff = c(0.25, 0.75),                                     q.fixed = c(0.25, 0.50, 0.75), method = "exact")</a:t>
            </a:r>
          </a:p>
          <a:p>
            <a:r>
              <a:rPr lang="en-US" altLang="zh-CN" sz="1800" b="1" kern="100">
                <a:latin typeface="+mn-ea"/>
                <a:cs typeface="Times New Roman" panose="02020603050405020304" pitchFamily="18" charset="0"/>
              </a:rPr>
              <a:t>risks.singvar</a:t>
            </a:r>
          </a:p>
          <a:p>
            <a:r>
              <a:rPr lang="en-US" altLang="zh-CN" sz="1800" b="1" kern="100">
                <a:latin typeface="+mn-ea"/>
                <a:cs typeface="Times New Roman" panose="02020603050405020304" pitchFamily="18" charset="0"/>
              </a:rPr>
              <a:t>ggplot(risks.singvar, aes(variable, est, ymin = est - 1.96*sd, ymax = est + 1.96*sd, col = q.fixed)) +   geom_pointrange(position = position_dodge(width = 0.5)) +   coord_flip()</a:t>
            </a: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a:t>
            </a:r>
            <a:r>
              <a:rPr lang="en-US" altLang="zh-CN" sz="1800" b="1" kern="100">
                <a:latin typeface="+mn-ea"/>
                <a:cs typeface="Times New Roman" panose="02020603050405020304" pitchFamily="18" charset="0"/>
              </a:rPr>
              <a:t>:coord_flip()</a:t>
            </a:r>
            <a:r>
              <a:rPr lang="zh-CN" altLang="en-US" sz="1800" b="1" kern="100">
                <a:latin typeface="+mn-ea"/>
                <a:cs typeface="Times New Roman" panose="02020603050405020304" pitchFamily="18" charset="0"/>
              </a:rPr>
              <a:t>函数是用来翻转坐标轴的，它会将原先的纵向坐标轴（</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轴）变成横向坐标轴（</a:t>
            </a: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轴），横向坐标轴（</a:t>
            </a:r>
            <a:r>
              <a:rPr lang="en-US" altLang="zh-CN" sz="1800" b="1" kern="100">
                <a:latin typeface="+mn-ea"/>
                <a:cs typeface="Times New Roman" panose="02020603050405020304" pitchFamily="18" charset="0"/>
              </a:rPr>
              <a:t>x</a:t>
            </a:r>
            <a:r>
              <a:rPr lang="zh-CN" altLang="en-US" sz="1800" b="1" kern="100">
                <a:latin typeface="+mn-ea"/>
                <a:cs typeface="Times New Roman" panose="02020603050405020304" pitchFamily="18" charset="0"/>
              </a:rPr>
              <a:t>轴）变成纵向坐标轴（</a:t>
            </a:r>
            <a:r>
              <a:rPr lang="en-US" altLang="zh-CN" sz="1800" b="1" kern="100">
                <a:latin typeface="+mn-ea"/>
                <a:cs typeface="Times New Roman" panose="02020603050405020304" pitchFamily="18" charset="0"/>
              </a:rPr>
              <a:t>y</a:t>
            </a:r>
            <a:r>
              <a:rPr lang="zh-CN" altLang="en-US" sz="1800" b="1" kern="100">
                <a:latin typeface="+mn-ea"/>
                <a:cs typeface="Times New Roman" panose="02020603050405020304" pitchFamily="18" charset="0"/>
              </a:rPr>
              <a:t>轴）。</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#geom_pointrange()</a:t>
            </a:r>
            <a:r>
              <a:rPr lang="zh-CN" altLang="en-US" sz="1800" b="1" kern="100">
                <a:latin typeface="+mn-ea"/>
                <a:cs typeface="Times New Roman" panose="02020603050405020304" pitchFamily="18" charset="0"/>
              </a:rPr>
              <a:t>调宽窄</a:t>
            </a:r>
            <a:endParaRPr lang="en-US" altLang="zh-CN" sz="1800" b="1" kern="100">
              <a:latin typeface="+mn-ea"/>
              <a:cs typeface="Times New Roman" panose="02020603050405020304" pitchFamily="18" charset="0"/>
            </a:endParaRPr>
          </a:p>
          <a:p>
            <a:r>
              <a:rPr lang="en-US" altLang="zh-CN" sz="1800" b="1" kern="100">
                <a:latin typeface="+mn-ea"/>
                <a:cs typeface="Times New Roman" panose="02020603050405020304" pitchFamily="18" charset="0"/>
              </a:rPr>
              <a:t>#</a:t>
            </a:r>
            <a:r>
              <a:rPr lang="zh-CN" altLang="en-US" sz="1800" b="1" kern="100">
                <a:latin typeface="+mn-ea"/>
                <a:cs typeface="Times New Roman" panose="02020603050405020304" pitchFamily="18" charset="0"/>
              </a:rPr>
              <a:t>重点：展示了当其他污染物水平分别处于第</a:t>
            </a:r>
            <a:r>
              <a:rPr lang="en-US" altLang="zh-CN" sz="1800" b="1" kern="100">
                <a:latin typeface="+mn-ea"/>
                <a:cs typeface="Times New Roman" panose="02020603050405020304" pitchFamily="18" charset="0"/>
              </a:rPr>
              <a:t>25</a:t>
            </a:r>
            <a:r>
              <a:rPr lang="zh-CN" altLang="en-US" sz="1800" b="1" kern="100">
                <a:latin typeface="+mn-ea"/>
                <a:cs typeface="Times New Roman" panose="02020603050405020304" pitchFamily="18" charset="0"/>
              </a:rPr>
              <a:t>、</a:t>
            </a:r>
            <a:r>
              <a:rPr lang="en-US" altLang="zh-CN" sz="1800" b="1" kern="100">
                <a:latin typeface="+mn-ea"/>
                <a:cs typeface="Times New Roman" panose="02020603050405020304" pitchFamily="18" charset="0"/>
              </a:rPr>
              <a:t>50</a:t>
            </a:r>
            <a:r>
              <a:rPr lang="zh-CN" altLang="en-US" sz="1800" b="1" kern="100">
                <a:latin typeface="+mn-ea"/>
                <a:cs typeface="Times New Roman" panose="02020603050405020304" pitchFamily="18" charset="0"/>
              </a:rPr>
              <a:t>和</a:t>
            </a:r>
            <a:r>
              <a:rPr lang="en-US" altLang="zh-CN" sz="1800" b="1" kern="100">
                <a:latin typeface="+mn-ea"/>
                <a:cs typeface="Times New Roman" panose="02020603050405020304" pitchFamily="18" charset="0"/>
              </a:rPr>
              <a:t>75</a:t>
            </a:r>
            <a:r>
              <a:rPr lang="zh-CN" altLang="en-US" sz="1800" b="1" kern="100">
                <a:latin typeface="+mn-ea"/>
                <a:cs typeface="Times New Roman" panose="02020603050405020304" pitchFamily="18" charset="0"/>
              </a:rPr>
              <a:t>百分位时，单污染物浓度每增加</a:t>
            </a:r>
            <a:r>
              <a:rPr lang="en-US" altLang="zh-CN" sz="1800" b="1" kern="100">
                <a:latin typeface="+mn-ea"/>
                <a:cs typeface="Times New Roman" panose="02020603050405020304" pitchFamily="18" charset="0"/>
              </a:rPr>
              <a:t>50</a:t>
            </a:r>
            <a:r>
              <a:rPr lang="zh-CN" altLang="en-US" sz="1800" b="1" kern="100">
                <a:latin typeface="+mn-ea"/>
                <a:cs typeface="Times New Roman" panose="02020603050405020304" pitchFamily="18" charset="0"/>
              </a:rPr>
              <a:t>位数间距，结局的改变量与</a:t>
            </a:r>
            <a:r>
              <a:rPr lang="en-US" altLang="zh-CN" sz="1800" b="1" kern="100">
                <a:latin typeface="+mn-ea"/>
                <a:cs typeface="Times New Roman" panose="02020603050405020304" pitchFamily="18" charset="0"/>
              </a:rPr>
              <a:t>95%</a:t>
            </a:r>
            <a:r>
              <a:rPr lang="zh-CN" altLang="en-US" sz="1800" b="1" kern="100">
                <a:latin typeface="+mn-ea"/>
                <a:cs typeface="Times New Roman" panose="02020603050405020304" pitchFamily="18" charset="0"/>
              </a:rPr>
              <a:t>置信区间。可以看出，在该研究中</a:t>
            </a:r>
            <a:r>
              <a:rPr lang="en-US" altLang="zh-CN" sz="1800" b="1" kern="100">
                <a:latin typeface="+mn-ea"/>
                <a:cs typeface="Times New Roman" panose="02020603050405020304" pitchFamily="18" charset="0"/>
              </a:rPr>
              <a:t>Z1</a:t>
            </a:r>
            <a:r>
              <a:rPr lang="zh-CN" altLang="en-US" sz="1800" b="1" kern="100">
                <a:latin typeface="+mn-ea"/>
                <a:cs typeface="Times New Roman" panose="02020603050405020304" pitchFamily="18" charset="0"/>
              </a:rPr>
              <a:t>具有显著效应，且与结局的关联性在其他污染物水平较高时更强。</a:t>
            </a:r>
            <a:endParaRPr lang="en-US" altLang="zh-CN" sz="1800" b="1" kern="100">
              <a:latin typeface="+mn-ea"/>
              <a:cs typeface="Times New Roman" panose="02020603050405020304" pitchFamily="18" charset="0"/>
            </a:endParaRPr>
          </a:p>
        </p:txBody>
      </p:sp>
    </p:spTree>
    <p:extLst>
      <p:ext uri="{BB962C8B-B14F-4D97-AF65-F5344CB8AC3E}">
        <p14:creationId xmlns:p14="http://schemas.microsoft.com/office/powerpoint/2010/main" val="709673366"/>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8684" y="935120"/>
            <a:ext cx="8758410" cy="415498"/>
          </a:xfrm>
          <a:prstGeom prst="rect">
            <a:avLst/>
          </a:prstGeom>
          <a:effectLst/>
        </p:spPr>
        <p:txBody>
          <a:bodyPr wrap="square">
            <a:spAutoFit/>
          </a:bodyPr>
          <a:lstStyle/>
          <a:p>
            <a:pPr>
              <a:defRPr/>
            </a:pP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贝叶斯核函数回归</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BKMR</a:t>
            </a:r>
            <a:endPar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386861" y="23745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2" name="图片 1">
            <a:extLst>
              <a:ext uri="{FF2B5EF4-FFF2-40B4-BE49-F238E27FC236}">
                <a16:creationId xmlns:a16="http://schemas.microsoft.com/office/drawing/2014/main" id="{3E35044F-4FC3-E57D-B2AF-7D7FB61C3F6D}"/>
              </a:ext>
            </a:extLst>
          </p:cNvPr>
          <p:cNvPicPr>
            <a:picLocks noChangeAspect="1"/>
          </p:cNvPicPr>
          <p:nvPr/>
        </p:nvPicPr>
        <p:blipFill>
          <a:blip r:embed="rId3"/>
          <a:stretch>
            <a:fillRect/>
          </a:stretch>
        </p:blipFill>
        <p:spPr>
          <a:xfrm>
            <a:off x="4088423" y="1476030"/>
            <a:ext cx="4637945" cy="4446850"/>
          </a:xfrm>
          <a:prstGeom prst="rect">
            <a:avLst/>
          </a:prstGeom>
        </p:spPr>
      </p:pic>
    </p:spTree>
    <p:extLst>
      <p:ext uri="{BB962C8B-B14F-4D97-AF65-F5344CB8AC3E}">
        <p14:creationId xmlns:p14="http://schemas.microsoft.com/office/powerpoint/2010/main" val="3423008111"/>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155282" y="3900388"/>
            <a:ext cx="4456430" cy="584775"/>
          </a:xfrm>
          <a:prstGeom prst="rect">
            <a:avLst/>
          </a:prstGeom>
          <a:noFill/>
        </p:spPr>
        <p:txBody>
          <a:bodyPr wrap="square">
            <a:spAutoFit/>
          </a:bodyPr>
          <a:lstStyle/>
          <a:p>
            <a:pPr algn="ctr">
              <a:defRPr/>
            </a:pPr>
            <a:r>
              <a:rPr lang="zh-CN" altLang="en-US" sz="1600" noProof="1">
                <a:solidFill>
                  <a:srgbClr val="284078"/>
                </a:solidFill>
                <a:latin typeface="微软雅黑" panose="020B0503020204020204" charset="-122"/>
                <a:ea typeface="微软雅黑" panose="020B0503020204020204" charset="-122"/>
                <a:cs typeface="微软雅黑" panose="020B0503020204020204" charset="-122"/>
                <a:sym typeface="+mn-lt"/>
              </a:rPr>
              <a:t>祝贵明</a:t>
            </a:r>
            <a:r>
              <a:rPr lang="en-US" altLang="zh-CN" sz="1600" noProof="1">
                <a:solidFill>
                  <a:srgbClr val="284078"/>
                </a:solidFill>
                <a:latin typeface="微软雅黑" panose="020B0503020204020204" charset="-122"/>
                <a:ea typeface="微软雅黑" panose="020B0503020204020204" charset="-122"/>
                <a:cs typeface="微软雅黑" panose="020B0503020204020204" charset="-122"/>
                <a:sym typeface="+mn-lt"/>
              </a:rPr>
              <a:t>   </a:t>
            </a:r>
          </a:p>
          <a:p>
            <a:pPr algn="ctr">
              <a:defRPr/>
            </a:pPr>
            <a:r>
              <a:rPr lang="en-US" altLang="zh-CN" sz="1600" noProof="1">
                <a:solidFill>
                  <a:srgbClr val="284078"/>
                </a:solidFill>
                <a:latin typeface="微软雅黑" panose="020B0503020204020204" charset="-122"/>
                <a:ea typeface="微软雅黑" panose="020B0503020204020204" charset="-122"/>
                <a:cs typeface="微软雅黑" panose="020B0503020204020204" charset="-122"/>
                <a:sym typeface="+mn-lt"/>
              </a:rPr>
              <a:t>2023</a:t>
            </a:r>
            <a:r>
              <a:rPr lang="zh-CN" altLang="en-US" sz="1600" noProof="1">
                <a:solidFill>
                  <a:srgbClr val="284078"/>
                </a:solidFill>
                <a:latin typeface="微软雅黑" panose="020B0503020204020204" charset="-122"/>
                <a:ea typeface="微软雅黑" panose="020B0503020204020204" charset="-122"/>
                <a:cs typeface="微软雅黑" panose="020B0503020204020204" charset="-122"/>
                <a:sym typeface="+mn-lt"/>
              </a:rPr>
              <a:t>年</a:t>
            </a:r>
            <a:r>
              <a:rPr lang="en-US" altLang="zh-CN" sz="1600" noProof="1">
                <a:solidFill>
                  <a:srgbClr val="284078"/>
                </a:solidFill>
                <a:latin typeface="微软雅黑" panose="020B0503020204020204" charset="-122"/>
                <a:ea typeface="微软雅黑" panose="020B0503020204020204" charset="-122"/>
                <a:cs typeface="微软雅黑" panose="020B0503020204020204" charset="-122"/>
                <a:sym typeface="+mn-lt"/>
              </a:rPr>
              <a:t>12</a:t>
            </a:r>
            <a:r>
              <a:rPr lang="zh-CN" altLang="en-US" sz="1600" noProof="1">
                <a:solidFill>
                  <a:srgbClr val="284078"/>
                </a:solidFill>
                <a:latin typeface="微软雅黑" panose="020B0503020204020204" charset="-122"/>
                <a:ea typeface="微软雅黑" panose="020B0503020204020204" charset="-122"/>
                <a:cs typeface="微软雅黑" panose="020B0503020204020204" charset="-122"/>
                <a:sym typeface="+mn-lt"/>
              </a:rPr>
              <a:t>月</a:t>
            </a:r>
            <a:r>
              <a:rPr lang="en-US" altLang="zh-CN" sz="1600" noProof="1">
                <a:solidFill>
                  <a:srgbClr val="284078"/>
                </a:solidFill>
                <a:latin typeface="微软雅黑" panose="020B0503020204020204" charset="-122"/>
                <a:ea typeface="微软雅黑" panose="020B0503020204020204" charset="-122"/>
                <a:cs typeface="微软雅黑" panose="020B0503020204020204" charset="-122"/>
                <a:sym typeface="+mn-lt"/>
              </a:rPr>
              <a:t>14</a:t>
            </a:r>
            <a:r>
              <a:rPr lang="zh-CN" altLang="en-US" sz="1600" noProof="1">
                <a:solidFill>
                  <a:srgbClr val="284078"/>
                </a:solidFill>
                <a:latin typeface="微软雅黑" panose="020B0503020204020204" charset="-122"/>
                <a:ea typeface="微软雅黑" panose="020B0503020204020204" charset="-122"/>
                <a:cs typeface="微软雅黑" panose="020B0503020204020204" charset="-122"/>
                <a:sym typeface="+mn-lt"/>
              </a:rPr>
              <a:t>日</a:t>
            </a:r>
            <a:endParaRPr lang="en-US" altLang="zh-CN" sz="1600" noProof="1">
              <a:solidFill>
                <a:srgbClr val="284078"/>
              </a:solidFill>
              <a:latin typeface="微软雅黑" panose="020B0503020204020204" charset="-122"/>
              <a:ea typeface="微软雅黑" panose="020B0503020204020204" charset="-122"/>
              <a:cs typeface="微软雅黑" panose="020B0503020204020204" charset="-122"/>
              <a:sym typeface="+mn-lt"/>
            </a:endParaRPr>
          </a:p>
        </p:txBody>
      </p:sp>
      <p:pic>
        <p:nvPicPr>
          <p:cNvPr id="29" name="图片 28" descr="D:\Users\Desktop\连廊展板3.png连廊展板3"/>
          <p:cNvPicPr>
            <a:picLocks noChangeAspect="1"/>
          </p:cNvPicPr>
          <p:nvPr userDrawn="1"/>
        </p:nvPicPr>
        <p:blipFill>
          <a:blip r:embed="rId2"/>
          <a:srcRect/>
          <a:stretch>
            <a:fillRect/>
          </a:stretch>
        </p:blipFill>
        <p:spPr>
          <a:xfrm>
            <a:off x="2289334" y="6244035"/>
            <a:ext cx="1827848" cy="183356"/>
          </a:xfrm>
          <a:prstGeom prst="rect">
            <a:avLst/>
          </a:prstGeom>
        </p:spPr>
      </p:pic>
      <p:cxnSp>
        <p:nvCxnSpPr>
          <p:cNvPr id="31" name="直接连接符 30"/>
          <p:cNvCxnSpPr/>
          <p:nvPr/>
        </p:nvCxnSpPr>
        <p:spPr>
          <a:xfrm>
            <a:off x="4219099" y="6335713"/>
            <a:ext cx="52158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任意多边形: 形状 26"/>
          <p:cNvSpPr/>
          <p:nvPr/>
        </p:nvSpPr>
        <p:spPr>
          <a:xfrm rot="5400000" flipV="1">
            <a:off x="9677400" y="5328921"/>
            <a:ext cx="514350" cy="1466849"/>
          </a:xfrm>
          <a:custGeom>
            <a:avLst/>
            <a:gdLst>
              <a:gd name="connsiteX0" fmla="*/ 0 w 1132114"/>
              <a:gd name="connsiteY0" fmla="*/ 0 h 2627087"/>
              <a:gd name="connsiteX1" fmla="*/ 1132114 w 1132114"/>
              <a:gd name="connsiteY1" fmla="*/ 0 h 2627087"/>
              <a:gd name="connsiteX2" fmla="*/ 1132114 w 1132114"/>
              <a:gd name="connsiteY2" fmla="*/ 2627087 h 2627087"/>
              <a:gd name="connsiteX3" fmla="*/ 0 w 1132114"/>
              <a:gd name="connsiteY3" fmla="*/ 2627087 h 2627087"/>
            </a:gdLst>
            <a:ahLst/>
            <a:cxnLst>
              <a:cxn ang="0">
                <a:pos x="connsiteX0" y="connsiteY0"/>
              </a:cxn>
              <a:cxn ang="0">
                <a:pos x="connsiteX1" y="connsiteY1"/>
              </a:cxn>
              <a:cxn ang="0">
                <a:pos x="connsiteX2" y="connsiteY2"/>
              </a:cxn>
              <a:cxn ang="0">
                <a:pos x="connsiteX3" y="connsiteY3"/>
              </a:cxn>
            </a:cxnLst>
            <a:rect l="l" t="t" r="r" b="b"/>
            <a:pathLst>
              <a:path w="1132114" h="2627087">
                <a:moveTo>
                  <a:pt x="0" y="0"/>
                </a:moveTo>
                <a:lnTo>
                  <a:pt x="1132114" y="0"/>
                </a:lnTo>
                <a:lnTo>
                  <a:pt x="1132114" y="2627087"/>
                </a:lnTo>
                <a:lnTo>
                  <a:pt x="0" y="2627087"/>
                </a:lnTo>
                <a:close/>
              </a:path>
            </a:pathLst>
          </a:custGeom>
          <a:solidFill>
            <a:srgbClr val="2840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3" name="图片 20" descr="D:\Users\Desktop\二级页面.png二级页面"/>
          <p:cNvPicPr>
            <a:picLocks noChangeAspect="1"/>
          </p:cNvPicPr>
          <p:nvPr userDrawn="1"/>
        </p:nvPicPr>
        <p:blipFill>
          <a:blip r:embed="rId3"/>
          <a:srcRect/>
          <a:stretch>
            <a:fillRect/>
          </a:stretch>
        </p:blipFill>
        <p:spPr>
          <a:xfrm>
            <a:off x="9584263" y="394017"/>
            <a:ext cx="2165985" cy="509905"/>
          </a:xfrm>
          <a:prstGeom prst="rect">
            <a:avLst/>
          </a:prstGeom>
          <a:noFill/>
          <a:ln w="9525">
            <a:noFill/>
          </a:ln>
        </p:spPr>
      </p:pic>
      <p:sp>
        <p:nvSpPr>
          <p:cNvPr id="6" name="TextBox 48">
            <a:extLst>
              <a:ext uri="{FF2B5EF4-FFF2-40B4-BE49-F238E27FC236}">
                <a16:creationId xmlns:a16="http://schemas.microsoft.com/office/drawing/2014/main" id="{A8E2E71C-DC48-89DA-A2D0-72DBAEBAEB7A}"/>
              </a:ext>
            </a:extLst>
          </p:cNvPr>
          <p:cNvSpPr txBox="1"/>
          <p:nvPr/>
        </p:nvSpPr>
        <p:spPr>
          <a:xfrm>
            <a:off x="3726388" y="2265998"/>
            <a:ext cx="5800725" cy="899160"/>
          </a:xfrm>
          <a:prstGeom prst="rect">
            <a:avLst/>
          </a:prstGeom>
          <a:noFill/>
        </p:spPr>
        <p:txBody>
          <a:bodyPr wrap="square" lIns="68583" tIns="34290" rIns="68583" bIns="34290" rtlCol="0">
            <a:spAutoFit/>
          </a:bodyPr>
          <a:lstStyle/>
          <a:p>
            <a:pPr algn="ctr"/>
            <a:r>
              <a:rPr lang="zh-CN" altLang="en-US" sz="5400" b="1">
                <a:solidFill>
                  <a:srgbClr val="284078"/>
                </a:solidFill>
                <a:latin typeface="微软雅黑" panose="020B0503020204020204" charset="-122"/>
                <a:ea typeface="微软雅黑" panose="020B0503020204020204" charset="-122"/>
              </a:rPr>
              <a:t>感谢聆听！</a:t>
            </a:r>
            <a:endParaRPr lang="zh-CN" altLang="en-US" sz="5400" b="1" dirty="0">
              <a:solidFill>
                <a:srgbClr val="284078"/>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38607CEC-DCAF-2F3A-02A3-9E5F55138709}"/>
              </a:ext>
            </a:extLst>
          </p:cNvPr>
          <p:cNvSpPr txBox="1"/>
          <p:nvPr/>
        </p:nvSpPr>
        <p:spPr>
          <a:xfrm>
            <a:off x="0" y="295027"/>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5CB463CC-1CFD-A93E-0E58-619F4CA273F2}"/>
              </a:ext>
            </a:extLst>
          </p:cNvPr>
          <p:cNvPicPr>
            <a:picLocks noChangeAspect="1"/>
          </p:cNvPicPr>
          <p:nvPr/>
        </p:nvPicPr>
        <p:blipFill>
          <a:blip r:embed="rId4"/>
          <a:stretch>
            <a:fillRect/>
          </a:stretch>
        </p:blipFill>
        <p:spPr>
          <a:xfrm>
            <a:off x="7333840" y="162684"/>
            <a:ext cx="1604766" cy="10279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04"/>
    </mc:Choice>
    <mc:Fallback xmlns="">
      <p:transition advTm="7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22983" y="1001060"/>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统计软件安装（</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pic>
        <p:nvPicPr>
          <p:cNvPr id="4" name="图片 3">
            <a:extLst>
              <a:ext uri="{FF2B5EF4-FFF2-40B4-BE49-F238E27FC236}">
                <a16:creationId xmlns:a16="http://schemas.microsoft.com/office/drawing/2014/main" id="{A59B48D2-608C-EFED-2836-93B189717FFA}"/>
              </a:ext>
            </a:extLst>
          </p:cNvPr>
          <p:cNvPicPr>
            <a:picLocks noChangeAspect="1"/>
          </p:cNvPicPr>
          <p:nvPr/>
        </p:nvPicPr>
        <p:blipFill>
          <a:blip r:embed="rId2"/>
          <a:stretch>
            <a:fillRect/>
          </a:stretch>
        </p:blipFill>
        <p:spPr>
          <a:xfrm>
            <a:off x="1018637" y="1612130"/>
            <a:ext cx="2498286" cy="1741230"/>
          </a:xfrm>
          <a:prstGeom prst="rect">
            <a:avLst/>
          </a:prstGeom>
        </p:spPr>
      </p:pic>
      <p:sp>
        <p:nvSpPr>
          <p:cNvPr id="5" name="文本框 4">
            <a:extLst>
              <a:ext uri="{FF2B5EF4-FFF2-40B4-BE49-F238E27FC236}">
                <a16:creationId xmlns:a16="http://schemas.microsoft.com/office/drawing/2014/main" id="{1E191204-8BFE-6509-88DE-D988C8623657}"/>
              </a:ext>
            </a:extLst>
          </p:cNvPr>
          <p:cNvSpPr txBox="1"/>
          <p:nvPr/>
        </p:nvSpPr>
        <p:spPr>
          <a:xfrm>
            <a:off x="5462748" y="1702272"/>
            <a:ext cx="6066693" cy="3693319"/>
          </a:xfrm>
          <a:prstGeom prst="rect">
            <a:avLst/>
          </a:prstGeom>
          <a:noFill/>
        </p:spPr>
        <p:txBody>
          <a:bodyPr wrap="square" rtlCol="0">
            <a:spAutoFit/>
          </a:bodyPr>
          <a:lstStyle/>
          <a:p>
            <a:pPr indent="457200"/>
            <a:r>
              <a:rPr lang="en-US" altLang="zh-CN" b="1" i="0">
                <a:solidFill>
                  <a:srgbClr val="333333"/>
                </a:solidFill>
                <a:effectLst/>
                <a:latin typeface="+mn-ea"/>
              </a:rPr>
              <a:t>R</a:t>
            </a:r>
            <a:r>
              <a:rPr lang="zh-CN" altLang="en-US" b="1" i="0">
                <a:solidFill>
                  <a:srgbClr val="333333"/>
                </a:solidFill>
                <a:effectLst/>
                <a:latin typeface="+mn-ea"/>
              </a:rPr>
              <a:t>语言常用在</a:t>
            </a:r>
            <a:r>
              <a:rPr lang="zh-CN" altLang="en-US" b="1" i="0">
                <a:solidFill>
                  <a:srgbClr val="FF0000"/>
                </a:solidFill>
                <a:effectLst/>
                <a:latin typeface="+mn-ea"/>
              </a:rPr>
              <a:t>数据统计分析</a:t>
            </a:r>
            <a:r>
              <a:rPr lang="zh-CN" altLang="en-US" b="1" i="0">
                <a:solidFill>
                  <a:srgbClr val="333333"/>
                </a:solidFill>
                <a:effectLst/>
                <a:latin typeface="+mn-ea"/>
              </a:rPr>
              <a:t>、</a:t>
            </a:r>
            <a:r>
              <a:rPr lang="zh-CN" altLang="en-US" b="1" i="0">
                <a:solidFill>
                  <a:srgbClr val="FF0000"/>
                </a:solidFill>
                <a:effectLst/>
                <a:latin typeface="+mn-ea"/>
              </a:rPr>
              <a:t>数据绘图</a:t>
            </a:r>
            <a:r>
              <a:rPr lang="zh-CN" altLang="en-US" b="1" i="0">
                <a:solidFill>
                  <a:srgbClr val="333333"/>
                </a:solidFill>
                <a:effectLst/>
                <a:latin typeface="+mn-ea"/>
              </a:rPr>
              <a:t>和数据挖掘，是一种编程语言与操作环境。</a:t>
            </a:r>
            <a:r>
              <a:rPr lang="en-US" altLang="zh-CN" b="1" i="0">
                <a:solidFill>
                  <a:srgbClr val="333333"/>
                </a:solidFill>
                <a:effectLst/>
                <a:latin typeface="+mn-ea"/>
              </a:rPr>
              <a:t>R</a:t>
            </a:r>
            <a:r>
              <a:rPr lang="zh-CN" altLang="en-US" b="1" i="0">
                <a:solidFill>
                  <a:srgbClr val="333333"/>
                </a:solidFill>
                <a:effectLst/>
                <a:latin typeface="+mn-ea"/>
              </a:rPr>
              <a:t>语言可以下载源代码进行使用，甚至已经编译的可执行文件也能直接下载使用。</a:t>
            </a:r>
            <a:endParaRPr lang="en-US" altLang="zh-CN" b="1" i="0">
              <a:solidFill>
                <a:srgbClr val="333333"/>
              </a:solidFill>
              <a:effectLst/>
              <a:latin typeface="+mn-ea"/>
            </a:endParaRPr>
          </a:p>
          <a:p>
            <a:pPr indent="457200" algn="l"/>
            <a:r>
              <a:rPr lang="en-US" altLang="zh-CN" b="1" i="0">
                <a:solidFill>
                  <a:srgbClr val="333333"/>
                </a:solidFill>
                <a:effectLst/>
                <a:latin typeface="+mn-ea"/>
              </a:rPr>
              <a:t>R</a:t>
            </a:r>
            <a:r>
              <a:rPr lang="zh-CN" altLang="en-US" b="1" i="0">
                <a:solidFill>
                  <a:srgbClr val="333333"/>
                </a:solidFill>
                <a:effectLst/>
                <a:latin typeface="+mn-ea"/>
              </a:rPr>
              <a:t>语言的优势如下：</a:t>
            </a:r>
            <a:endParaRPr lang="en-US" altLang="zh-CN" b="1" i="0">
              <a:solidFill>
                <a:srgbClr val="333333"/>
              </a:solidFill>
              <a:effectLst/>
              <a:latin typeface="+mn-ea"/>
            </a:endParaRPr>
          </a:p>
          <a:p>
            <a:pPr indent="457200" algn="l"/>
            <a:r>
              <a:rPr lang="en-US" altLang="zh-CN" b="1" i="0">
                <a:solidFill>
                  <a:srgbClr val="333333"/>
                </a:solidFill>
                <a:effectLst/>
                <a:latin typeface="+mn-ea"/>
              </a:rPr>
              <a:t>1</a:t>
            </a:r>
            <a:r>
              <a:rPr lang="zh-CN" altLang="en-US" b="1" i="0">
                <a:solidFill>
                  <a:srgbClr val="333333"/>
                </a:solidFill>
                <a:effectLst/>
                <a:latin typeface="+mn-ea"/>
              </a:rPr>
              <a:t>、</a:t>
            </a:r>
            <a:r>
              <a:rPr lang="en-US" altLang="zh-CN" b="1" i="0">
                <a:solidFill>
                  <a:srgbClr val="333333"/>
                </a:solidFill>
                <a:effectLst/>
                <a:latin typeface="+mn-ea"/>
              </a:rPr>
              <a:t>R</a:t>
            </a:r>
            <a:r>
              <a:rPr lang="zh-CN" altLang="en-US" b="1" i="0">
                <a:solidFill>
                  <a:srgbClr val="333333"/>
                </a:solidFill>
                <a:effectLst/>
                <a:latin typeface="+mn-ea"/>
              </a:rPr>
              <a:t>语言是编程小白的入门语言，</a:t>
            </a:r>
            <a:r>
              <a:rPr lang="zh-CN" altLang="en-US" b="1" i="0">
                <a:solidFill>
                  <a:srgbClr val="FF0000"/>
                </a:solidFill>
                <a:effectLst/>
                <a:latin typeface="+mn-ea"/>
              </a:rPr>
              <a:t>语法结构较为简单，而且容易学习</a:t>
            </a:r>
            <a:r>
              <a:rPr lang="zh-CN" altLang="en-US" b="1" i="0">
                <a:solidFill>
                  <a:srgbClr val="333333"/>
                </a:solidFill>
                <a:effectLst/>
                <a:latin typeface="+mn-ea"/>
              </a:rPr>
              <a:t>。</a:t>
            </a:r>
          </a:p>
          <a:p>
            <a:pPr indent="457200" algn="l"/>
            <a:r>
              <a:rPr lang="en-US" altLang="zh-CN" b="1" i="0">
                <a:solidFill>
                  <a:srgbClr val="333333"/>
                </a:solidFill>
                <a:effectLst/>
                <a:latin typeface="+mn-ea"/>
              </a:rPr>
              <a:t>2</a:t>
            </a:r>
            <a:r>
              <a:rPr lang="zh-CN" altLang="en-US" b="1" i="0">
                <a:solidFill>
                  <a:srgbClr val="333333"/>
                </a:solidFill>
                <a:effectLst/>
                <a:latin typeface="+mn-ea"/>
              </a:rPr>
              <a:t>、</a:t>
            </a:r>
            <a:r>
              <a:rPr lang="en-US" altLang="zh-CN" b="1" i="0">
                <a:solidFill>
                  <a:srgbClr val="333333"/>
                </a:solidFill>
                <a:effectLst/>
                <a:latin typeface="+mn-ea"/>
              </a:rPr>
              <a:t>R</a:t>
            </a:r>
            <a:r>
              <a:rPr lang="zh-CN" altLang="en-US" b="1" i="0">
                <a:solidFill>
                  <a:srgbClr val="333333"/>
                </a:solidFill>
                <a:effectLst/>
                <a:latin typeface="+mn-ea"/>
              </a:rPr>
              <a:t>语言是</a:t>
            </a:r>
            <a:r>
              <a:rPr lang="zh-CN" altLang="en-US" b="1" i="0">
                <a:solidFill>
                  <a:srgbClr val="FF0000"/>
                </a:solidFill>
                <a:effectLst/>
                <a:latin typeface="+mn-ea"/>
              </a:rPr>
              <a:t>开源软件，是免费的</a:t>
            </a:r>
            <a:r>
              <a:rPr lang="zh-CN" altLang="en-US" b="1" i="0">
                <a:solidFill>
                  <a:srgbClr val="333333"/>
                </a:solidFill>
                <a:effectLst/>
                <a:latin typeface="+mn-ea"/>
              </a:rPr>
              <a:t>，学习时能大大减少成本。</a:t>
            </a:r>
            <a:endParaRPr lang="en-US" altLang="zh-CN" b="1" i="0">
              <a:solidFill>
                <a:srgbClr val="333333"/>
              </a:solidFill>
              <a:effectLst/>
              <a:latin typeface="+mn-ea"/>
            </a:endParaRPr>
          </a:p>
          <a:p>
            <a:pPr indent="457200" algn="l"/>
            <a:r>
              <a:rPr lang="en-US" altLang="zh-CN" b="1" i="0">
                <a:solidFill>
                  <a:srgbClr val="333333"/>
                </a:solidFill>
                <a:effectLst/>
                <a:latin typeface="+mn-ea"/>
              </a:rPr>
              <a:t>3</a:t>
            </a:r>
            <a:r>
              <a:rPr lang="zh-CN" altLang="en-US" b="1" i="0">
                <a:solidFill>
                  <a:srgbClr val="333333"/>
                </a:solidFill>
                <a:effectLst/>
                <a:latin typeface="+mn-ea"/>
              </a:rPr>
              <a:t>、</a:t>
            </a:r>
            <a:r>
              <a:rPr lang="en-US" altLang="zh-CN" b="1" i="0">
                <a:solidFill>
                  <a:srgbClr val="333333"/>
                </a:solidFill>
                <a:effectLst/>
                <a:latin typeface="+mn-ea"/>
              </a:rPr>
              <a:t>R</a:t>
            </a:r>
            <a:r>
              <a:rPr lang="zh-CN" altLang="en-US" b="1" i="0">
                <a:solidFill>
                  <a:srgbClr val="333333"/>
                </a:solidFill>
                <a:effectLst/>
                <a:latin typeface="+mn-ea"/>
              </a:rPr>
              <a:t>语言是</a:t>
            </a:r>
            <a:r>
              <a:rPr lang="zh-CN" altLang="en-US" b="1" i="0">
                <a:solidFill>
                  <a:srgbClr val="FF0000"/>
                </a:solidFill>
                <a:effectLst/>
                <a:latin typeface="+mn-ea"/>
              </a:rPr>
              <a:t>命令行操作方式</a:t>
            </a:r>
            <a:r>
              <a:rPr lang="zh-CN" altLang="en-US" b="1" i="0">
                <a:solidFill>
                  <a:srgbClr val="333333"/>
                </a:solidFill>
                <a:effectLst/>
                <a:latin typeface="+mn-ea"/>
              </a:rPr>
              <a:t>，在使用中会更加的灵活，适合初学者入门学习，在数据分析和内容编程中有更好的体验。</a:t>
            </a:r>
          </a:p>
          <a:p>
            <a:pPr indent="457200" algn="l"/>
            <a:r>
              <a:rPr lang="en-US" altLang="zh-CN" b="1" i="0">
                <a:solidFill>
                  <a:srgbClr val="333333"/>
                </a:solidFill>
                <a:effectLst/>
                <a:latin typeface="+mn-ea"/>
              </a:rPr>
              <a:t>4</a:t>
            </a:r>
            <a:r>
              <a:rPr lang="zh-CN" altLang="en-US" b="1" i="0">
                <a:solidFill>
                  <a:srgbClr val="333333"/>
                </a:solidFill>
                <a:effectLst/>
                <a:latin typeface="+mn-ea"/>
              </a:rPr>
              <a:t>、</a:t>
            </a:r>
            <a:r>
              <a:rPr lang="en-US" altLang="zh-CN" b="1" i="0">
                <a:solidFill>
                  <a:srgbClr val="333333"/>
                </a:solidFill>
                <a:effectLst/>
                <a:latin typeface="+mn-ea"/>
              </a:rPr>
              <a:t>R</a:t>
            </a:r>
            <a:r>
              <a:rPr lang="zh-CN" altLang="en-US" b="1" i="0">
                <a:solidFill>
                  <a:srgbClr val="333333"/>
                </a:solidFill>
                <a:effectLst/>
                <a:latin typeface="+mn-ea"/>
              </a:rPr>
              <a:t>语言的</a:t>
            </a:r>
            <a:r>
              <a:rPr lang="zh-CN" altLang="en-US" b="1" i="0">
                <a:solidFill>
                  <a:srgbClr val="FF0000"/>
                </a:solidFill>
                <a:effectLst/>
                <a:latin typeface="+mn-ea"/>
              </a:rPr>
              <a:t>安装包仅为</a:t>
            </a:r>
            <a:r>
              <a:rPr lang="en-US" altLang="zh-CN" b="1" i="0">
                <a:solidFill>
                  <a:srgbClr val="FF0000"/>
                </a:solidFill>
                <a:effectLst/>
                <a:latin typeface="+mn-ea"/>
              </a:rPr>
              <a:t>40M</a:t>
            </a:r>
            <a:r>
              <a:rPr lang="zh-CN" altLang="en-US" b="1" i="0">
                <a:solidFill>
                  <a:srgbClr val="333333"/>
                </a:solidFill>
                <a:effectLst/>
                <a:latin typeface="+mn-ea"/>
              </a:rPr>
              <a:t>，相比其他的语言可以说非常的小了。</a:t>
            </a:r>
            <a:endParaRPr lang="zh-CN" altLang="en-US">
              <a:latin typeface="+mn-ea"/>
            </a:endParaRP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3"/>
          <a:stretch>
            <a:fillRect/>
          </a:stretch>
        </p:blipFill>
        <p:spPr>
          <a:xfrm>
            <a:off x="7333840" y="162684"/>
            <a:ext cx="1604766" cy="1027918"/>
          </a:xfrm>
          <a:prstGeom prst="rect">
            <a:avLst/>
          </a:prstGeom>
        </p:spPr>
      </p:pic>
      <p:sp>
        <p:nvSpPr>
          <p:cNvPr id="9" name="文本框 8">
            <a:extLst>
              <a:ext uri="{FF2B5EF4-FFF2-40B4-BE49-F238E27FC236}">
                <a16:creationId xmlns:a16="http://schemas.microsoft.com/office/drawing/2014/main" id="{D55AAA77-9FEE-3328-27A0-5C6A644CCD56}"/>
              </a:ext>
            </a:extLst>
          </p:cNvPr>
          <p:cNvSpPr txBox="1"/>
          <p:nvPr/>
        </p:nvSpPr>
        <p:spPr>
          <a:xfrm>
            <a:off x="375873" y="3364266"/>
            <a:ext cx="6106256" cy="369332"/>
          </a:xfrm>
          <a:prstGeom prst="rect">
            <a:avLst/>
          </a:prstGeom>
          <a:noFill/>
        </p:spPr>
        <p:txBody>
          <a:bodyPr wrap="square">
            <a:spAutoFit/>
          </a:bodyPr>
          <a:lstStyle/>
          <a:p>
            <a:r>
              <a:rPr lang="zh-CN" altLang="en-US" b="0" i="0">
                <a:solidFill>
                  <a:srgbClr val="191B1F"/>
                </a:solidFill>
                <a:effectLst/>
                <a:latin typeface="-apple-system"/>
              </a:rPr>
              <a:t>下载地址：</a:t>
            </a:r>
            <a:r>
              <a:rPr lang="en-US" altLang="zh-CN" b="0" i="0" u="none" strike="noStrike">
                <a:effectLst/>
                <a:latin typeface="a"/>
                <a:hlinkClick r:id="rId4"/>
              </a:rPr>
              <a:t>https://</a:t>
            </a:r>
            <a:r>
              <a:rPr lang="en-US" altLang="zh-CN" b="0" i="0" u="none" strike="noStrike">
                <a:effectLst/>
                <a:latin typeface="-apple-system"/>
                <a:hlinkClick r:id="rId4"/>
              </a:rPr>
              <a:t>cran.r-project.org</a:t>
            </a:r>
            <a:endParaRPr lang="zh-CN" altLang="en-US"/>
          </a:p>
        </p:txBody>
      </p:sp>
      <p:sp>
        <p:nvSpPr>
          <p:cNvPr id="16" name="文本框 15">
            <a:extLst>
              <a:ext uri="{FF2B5EF4-FFF2-40B4-BE49-F238E27FC236}">
                <a16:creationId xmlns:a16="http://schemas.microsoft.com/office/drawing/2014/main" id="{998A5B1B-984C-1538-DE3D-912F28251801}"/>
              </a:ext>
            </a:extLst>
          </p:cNvPr>
          <p:cNvSpPr txBox="1"/>
          <p:nvPr/>
        </p:nvSpPr>
        <p:spPr>
          <a:xfrm>
            <a:off x="-10256" y="5644125"/>
            <a:ext cx="6106256" cy="646331"/>
          </a:xfrm>
          <a:prstGeom prst="rect">
            <a:avLst/>
          </a:prstGeom>
          <a:noFill/>
        </p:spPr>
        <p:txBody>
          <a:bodyPr wrap="square">
            <a:spAutoFit/>
          </a:bodyPr>
          <a:lstStyle/>
          <a:p>
            <a:r>
              <a:rPr lang="zh-CN" altLang="en-US"/>
              <a:t>下载地址：</a:t>
            </a:r>
            <a:r>
              <a:rPr lang="zh-CN" altLang="en-US">
                <a:hlinkClick r:id="rId5"/>
              </a:rPr>
              <a:t>https://posit.co/download/rstudio-desktop</a:t>
            </a:r>
            <a:endParaRPr lang="en-US" altLang="zh-CN"/>
          </a:p>
          <a:p>
            <a:endParaRPr lang="zh-CN" altLang="en-US"/>
          </a:p>
        </p:txBody>
      </p:sp>
      <p:pic>
        <p:nvPicPr>
          <p:cNvPr id="18" name="图片 17">
            <a:extLst>
              <a:ext uri="{FF2B5EF4-FFF2-40B4-BE49-F238E27FC236}">
                <a16:creationId xmlns:a16="http://schemas.microsoft.com/office/drawing/2014/main" id="{38CEFC95-612B-80DD-1A36-5939B624150A}"/>
              </a:ext>
            </a:extLst>
          </p:cNvPr>
          <p:cNvPicPr>
            <a:picLocks noChangeAspect="1"/>
          </p:cNvPicPr>
          <p:nvPr/>
        </p:nvPicPr>
        <p:blipFill>
          <a:blip r:embed="rId6"/>
          <a:stretch>
            <a:fillRect/>
          </a:stretch>
        </p:blipFill>
        <p:spPr>
          <a:xfrm>
            <a:off x="375873" y="4150891"/>
            <a:ext cx="4793395" cy="8611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837926"/>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统计软件安装（</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3" name="图片 2">
            <a:extLst>
              <a:ext uri="{FF2B5EF4-FFF2-40B4-BE49-F238E27FC236}">
                <a16:creationId xmlns:a16="http://schemas.microsoft.com/office/drawing/2014/main" id="{EE3EEA43-0751-D9E4-E0F9-3908AC290D72}"/>
              </a:ext>
            </a:extLst>
          </p:cNvPr>
          <p:cNvPicPr>
            <a:picLocks noChangeAspect="1"/>
          </p:cNvPicPr>
          <p:nvPr/>
        </p:nvPicPr>
        <p:blipFill>
          <a:blip r:embed="rId3"/>
          <a:stretch>
            <a:fillRect/>
          </a:stretch>
        </p:blipFill>
        <p:spPr>
          <a:xfrm>
            <a:off x="68633" y="1913546"/>
            <a:ext cx="5839559" cy="2952149"/>
          </a:xfrm>
          <a:prstGeom prst="rect">
            <a:avLst/>
          </a:prstGeom>
        </p:spPr>
      </p:pic>
      <p:pic>
        <p:nvPicPr>
          <p:cNvPr id="10" name="图片 9">
            <a:extLst>
              <a:ext uri="{FF2B5EF4-FFF2-40B4-BE49-F238E27FC236}">
                <a16:creationId xmlns:a16="http://schemas.microsoft.com/office/drawing/2014/main" id="{4ED147DE-FF5D-6635-4D92-92DD80A9785C}"/>
              </a:ext>
            </a:extLst>
          </p:cNvPr>
          <p:cNvPicPr>
            <a:picLocks noChangeAspect="1"/>
          </p:cNvPicPr>
          <p:nvPr/>
        </p:nvPicPr>
        <p:blipFill>
          <a:blip r:embed="rId4"/>
          <a:stretch>
            <a:fillRect/>
          </a:stretch>
        </p:blipFill>
        <p:spPr>
          <a:xfrm>
            <a:off x="5987323" y="1862335"/>
            <a:ext cx="5402323" cy="3675028"/>
          </a:xfrm>
          <a:prstGeom prst="rect">
            <a:avLst/>
          </a:prstGeom>
        </p:spPr>
      </p:pic>
    </p:spTree>
    <p:extLst>
      <p:ext uri="{BB962C8B-B14F-4D97-AF65-F5344CB8AC3E}">
        <p14:creationId xmlns:p14="http://schemas.microsoft.com/office/powerpoint/2010/main" val="407191821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837926"/>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1.</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统计软件安装（</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pic>
        <p:nvPicPr>
          <p:cNvPr id="14" name="图片 13">
            <a:extLst>
              <a:ext uri="{FF2B5EF4-FFF2-40B4-BE49-F238E27FC236}">
                <a16:creationId xmlns:a16="http://schemas.microsoft.com/office/drawing/2014/main" id="{B5120347-58A3-37E0-CC69-CE010FFDA279}"/>
              </a:ext>
            </a:extLst>
          </p:cNvPr>
          <p:cNvPicPr>
            <a:picLocks noChangeAspect="1"/>
          </p:cNvPicPr>
          <p:nvPr/>
        </p:nvPicPr>
        <p:blipFill>
          <a:blip r:embed="rId3"/>
          <a:stretch>
            <a:fillRect/>
          </a:stretch>
        </p:blipFill>
        <p:spPr>
          <a:xfrm>
            <a:off x="366347" y="2089565"/>
            <a:ext cx="6283569" cy="3080976"/>
          </a:xfrm>
          <a:prstGeom prst="rect">
            <a:avLst/>
          </a:prstGeom>
        </p:spPr>
      </p:pic>
      <p:pic>
        <p:nvPicPr>
          <p:cNvPr id="17" name="图片 16">
            <a:extLst>
              <a:ext uri="{FF2B5EF4-FFF2-40B4-BE49-F238E27FC236}">
                <a16:creationId xmlns:a16="http://schemas.microsoft.com/office/drawing/2014/main" id="{A71451C3-56BD-5202-C12B-7B67275170A7}"/>
              </a:ext>
            </a:extLst>
          </p:cNvPr>
          <p:cNvPicPr>
            <a:picLocks noChangeAspect="1"/>
          </p:cNvPicPr>
          <p:nvPr/>
        </p:nvPicPr>
        <p:blipFill>
          <a:blip r:embed="rId4"/>
          <a:stretch>
            <a:fillRect/>
          </a:stretch>
        </p:blipFill>
        <p:spPr>
          <a:xfrm>
            <a:off x="6878516" y="2163790"/>
            <a:ext cx="5085288" cy="2530420"/>
          </a:xfrm>
          <a:prstGeom prst="rect">
            <a:avLst/>
          </a:prstGeom>
        </p:spPr>
      </p:pic>
    </p:spTree>
    <p:extLst>
      <p:ext uri="{BB962C8B-B14F-4D97-AF65-F5344CB8AC3E}">
        <p14:creationId xmlns:p14="http://schemas.microsoft.com/office/powerpoint/2010/main" val="2981736360"/>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3" name="文本框 2">
            <a:extLst>
              <a:ext uri="{FF2B5EF4-FFF2-40B4-BE49-F238E27FC236}">
                <a16:creationId xmlns:a16="http://schemas.microsoft.com/office/drawing/2014/main" id="{9C940847-6861-4DA5-2404-664882895AE7}"/>
              </a:ext>
            </a:extLst>
          </p:cNvPr>
          <p:cNvSpPr txBox="1"/>
          <p:nvPr/>
        </p:nvSpPr>
        <p:spPr>
          <a:xfrm>
            <a:off x="1581560" y="1606100"/>
            <a:ext cx="7896548" cy="4524315"/>
          </a:xfrm>
          <a:prstGeom prst="rect">
            <a:avLst/>
          </a:prstGeom>
          <a:noFill/>
        </p:spPr>
        <p:txBody>
          <a:bodyPr wrap="square">
            <a:spAutoFit/>
          </a:bodyPr>
          <a:lstStyle/>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导入数据</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如果是</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csv</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格式文件</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data&lt;-read.csv(“</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文件位置</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data&lt;-read.csv(“F:\\</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示例</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.csv”)</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如果是</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xlsx</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格式文件</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需要安装</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R</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包</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install.packages(“openxlsx”)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或者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install.packages(“readxl”)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加载</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R</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包</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library(openxlsx)</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Library(readxl)</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data&lt;-read.xlsx(“</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文件位置</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例如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data&lt;-read.xlsx(“F:\\</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示例</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.xlsx”)</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data&lt;-read_excel(“F:\\</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示例</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.xls</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查看数据</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str(data)</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summary(data)</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sd(data$</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变量名</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或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standard_deviations &lt;- apply(data, 2, sd)</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2143292"/>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46076" y="885690"/>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1457863" y="1205722"/>
            <a:ext cx="9988061" cy="5078313"/>
          </a:xfrm>
          <a:prstGeom prst="rect">
            <a:avLst/>
          </a:prstGeom>
          <a:noFill/>
        </p:spPr>
        <p:txBody>
          <a:bodyPr wrap="square">
            <a:spAutoFit/>
          </a:bodyPr>
          <a:lstStyle/>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暴露数据处理</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data&lt;-read.xlsx(“</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G:\\2023</a:t>
            </a:r>
            <a:r>
              <a:rPr lang="zh-CN" altLang="en-US"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培训班</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基本数据处理</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\\2019</a:t>
            </a:r>
            <a:r>
              <a:rPr lang="zh-CN" altLang="en-US"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年晋城市环保资料</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.xlsx</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查看数据集</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str(data)</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查看环保站点情况</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table(data$</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环保站点名称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或者使用</a:t>
            </a:r>
            <a:endParaRPr lang="en-US"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Install.packages(“</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dplyr</a:t>
            </a:r>
            <a:r>
              <a:rPr lang="en-US" altLang="zh-CN" b="1" kern="10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library(dplyr)</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 %&gt;%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count(</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环保站点名称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删除多的或少的的站点名</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使用基础</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R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中的</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subset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函数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删除技术学院所在的行</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 subset(data, </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环保站点名称</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技术学院</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a:latin typeface="等线" panose="02010600030101010101" pitchFamily="2" charset="-122"/>
                <a:ea typeface="等线" panose="02010600030101010101" pitchFamily="2" charset="-122"/>
                <a:cs typeface="Times New Roman" panose="02020603050405020304" pitchFamily="18" charset="0"/>
              </a:rPr>
              <a:t>str(data)</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删除异常值</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data&lt;- data[!(data$age &lt; 0),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3868279"/>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2114" y="1190602"/>
            <a:ext cx="2806018" cy="415498"/>
          </a:xfrm>
          <a:prstGeom prst="rect">
            <a:avLst/>
          </a:prstGeom>
          <a:effectLst/>
        </p:spPr>
        <p:txBody>
          <a:bodyPr wrap="square">
            <a:spAutoFit/>
          </a:bodyPr>
          <a:lstStyle/>
          <a:p>
            <a:pPr>
              <a:defRPr/>
            </a:pP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2.</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 基本统计分析（</a:t>
            </a:r>
            <a:r>
              <a:rPr lang="en-US" altLang="zh-CN" sz="2100" b="1" kern="100">
                <a:solidFill>
                  <a:srgbClr val="284078"/>
                </a:solidFill>
                <a:latin typeface="微软雅黑" panose="020B0503020204020204" charset="-122"/>
                <a:ea typeface="微软雅黑" panose="020B0503020204020204" charset="-122"/>
                <a:cs typeface="Times New Roman" panose="02020603050405020304" pitchFamily="18" charset="0"/>
              </a:rPr>
              <a:t>R</a:t>
            </a:r>
            <a:r>
              <a:rPr lang="zh-CN" altLang="en-US" sz="2100" b="1" kern="100">
                <a:solidFill>
                  <a:srgbClr val="284078"/>
                </a:solidFill>
                <a:latin typeface="微软雅黑" panose="020B0503020204020204" charset="-122"/>
                <a:ea typeface="微软雅黑" panose="020B0503020204020204" charset="-122"/>
                <a:cs typeface="Times New Roman" panose="02020603050405020304" pitchFamily="18" charset="0"/>
              </a:rPr>
              <a:t>）</a:t>
            </a:r>
          </a:p>
        </p:txBody>
      </p:sp>
      <p:sp>
        <p:nvSpPr>
          <p:cNvPr id="6" name="文本框 5">
            <a:extLst>
              <a:ext uri="{FF2B5EF4-FFF2-40B4-BE49-F238E27FC236}">
                <a16:creationId xmlns:a16="http://schemas.microsoft.com/office/drawing/2014/main" id="{660732C3-6B9A-1CC3-99F2-C95296B8FA37}"/>
              </a:ext>
            </a:extLst>
          </p:cNvPr>
          <p:cNvSpPr txBox="1"/>
          <p:nvPr/>
        </p:nvSpPr>
        <p:spPr>
          <a:xfrm>
            <a:off x="492369" y="177804"/>
            <a:ext cx="7037095" cy="707886"/>
          </a:xfrm>
          <a:prstGeom prst="rect">
            <a:avLst/>
          </a:prstGeom>
          <a:noFill/>
        </p:spPr>
        <p:txBody>
          <a:bodyPr wrap="square">
            <a:spAutoFit/>
          </a:bodyPr>
          <a:lstStyle/>
          <a:p>
            <a:pPr algn="ctr"/>
            <a:r>
              <a:rPr lang="en-US"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2023</a:t>
            </a:r>
            <a:r>
              <a:rPr lang="zh-CN" altLang="en-US"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rPr>
              <a:t>年山西省空气污染对人群健康影响监测数据清理及分析技术培训班</a:t>
            </a:r>
            <a:endParaRPr lang="zh-CN" altLang="zh-CN" sz="2000" b="1" kern="100">
              <a:solidFill>
                <a:schemeClr val="accent1">
                  <a:lumMod val="75000"/>
                </a:schemeClr>
              </a:solidFill>
              <a:latin typeface="隶书" panose="02010509060101010101" pitchFamily="49" charset="-122"/>
              <a:ea typeface="隶书" panose="020105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48AC96E-89A6-1955-F67D-CFBC79850F5E}"/>
              </a:ext>
            </a:extLst>
          </p:cNvPr>
          <p:cNvPicPr>
            <a:picLocks noChangeAspect="1"/>
          </p:cNvPicPr>
          <p:nvPr/>
        </p:nvPicPr>
        <p:blipFill>
          <a:blip r:embed="rId2"/>
          <a:stretch>
            <a:fillRect/>
          </a:stretch>
        </p:blipFill>
        <p:spPr>
          <a:xfrm>
            <a:off x="7333840" y="162684"/>
            <a:ext cx="1604766" cy="1027918"/>
          </a:xfrm>
          <a:prstGeom prst="rect">
            <a:avLst/>
          </a:prstGeom>
        </p:spPr>
      </p:pic>
      <p:sp>
        <p:nvSpPr>
          <p:cNvPr id="5" name="文本框 4">
            <a:extLst>
              <a:ext uri="{FF2B5EF4-FFF2-40B4-BE49-F238E27FC236}">
                <a16:creationId xmlns:a16="http://schemas.microsoft.com/office/drawing/2014/main" id="{E7DA6162-3A19-CD30-6DC5-AB34B89F2929}"/>
              </a:ext>
            </a:extLst>
          </p:cNvPr>
          <p:cNvSpPr txBox="1"/>
          <p:nvPr/>
        </p:nvSpPr>
        <p:spPr>
          <a:xfrm>
            <a:off x="1439008" y="1715322"/>
            <a:ext cx="10823330" cy="4247317"/>
          </a:xfrm>
          <a:prstGeom prst="rect">
            <a:avLst/>
          </a:prstGeom>
          <a:noFill/>
        </p:spPr>
        <p:txBody>
          <a:bodyPr wrap="square">
            <a:spAutoFit/>
          </a:bodyPr>
          <a:lstStyle/>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求多个站点每天的平均值</a:t>
            </a:r>
            <a:endPar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data2&lt;-read.xlsx("G:\\2023</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培训班</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基本数据处理</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\\2019</a:t>
            </a:r>
            <a:r>
              <a:rPr lang="zh-CN" altLang="en-US" sz="1800" b="1" kern="100">
                <a:effectLst/>
                <a:latin typeface="等线" panose="02010600030101010101" pitchFamily="2" charset="-122"/>
                <a:ea typeface="等线" panose="02010600030101010101" pitchFamily="2" charset="-122"/>
                <a:cs typeface="Times New Roman" panose="02020603050405020304" pitchFamily="18" charset="0"/>
              </a:rPr>
              <a:t>年晋城市环保资料</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.xlsx",sheet=2)</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将数据集拆分成每</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行一组</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grouped_data &lt;- split(</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data2</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rep(1:ceiling(nrow(data)/</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15</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each = </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15</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length.out = nrow(</a:t>
            </a:r>
            <a:r>
              <a:rPr lang="en-US" altLang="zh-CN" sz="1800" b="1"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data2</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计算每组的平均值</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group_means &lt;- lapply(grouped_data, function(group)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col_means &lt;- colMeans(group, na.rm = TRUE)  #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每列的平均值</a:t>
            </a: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col_means[is.nan(col_means)] &lt;- NA  #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将</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NaN</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替换为</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NA</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col_means</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a:effectLst/>
                <a:latin typeface="等线" panose="02010600030101010101" pitchFamily="2" charset="-122"/>
                <a:ea typeface="等线" panose="02010600030101010101" pitchFamily="2" charset="-122"/>
                <a:cs typeface="Times New Roman" panose="02020603050405020304" pitchFamily="18" charset="0"/>
              </a:rPr>
              <a:t>合并每个组的平均值为一个数据框</a:t>
            </a:r>
          </a:p>
          <a:p>
            <a:pPr algn="just"/>
            <a:r>
              <a:rPr lang="en-US" altLang="zh-CN" sz="1800" b="1"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result_table </a:t>
            </a:r>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&lt;- do.call(rbind, group_means)</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a:effectLst/>
                <a:latin typeface="等线" panose="02010600030101010101" pitchFamily="2" charset="-122"/>
                <a:ea typeface="等线" panose="02010600030101010101" pitchFamily="2" charset="-122"/>
                <a:cs typeface="Times New Roman" panose="02020603050405020304" pitchFamily="18" charset="0"/>
              </a:rPr>
              <a:t>str(result_table)</a:t>
            </a:r>
            <a:endParaRPr lang="zh-CN" altLang="zh-CN" sz="1800" b="1"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5267912"/>
      </p:ext>
    </p:extLst>
  </p:cSld>
  <p:clrMapOvr>
    <a:masterClrMapping/>
  </p:clrMapOvr>
  <mc:AlternateContent xmlns:mc="http://schemas.openxmlformats.org/markup-compatibility/2006" xmlns:p14="http://schemas.microsoft.com/office/powerpoint/2010/main">
    <mc:Choice Requires="p14">
      <p:transition p14:dur="0" advTm="926"/>
    </mc:Choice>
    <mc:Fallback xmlns="">
      <p:transition advTm="9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E5NGJiYzQ3MGE2MjI4NjZlMGY4YWQ5YmVhMThjNj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2446</TotalTime>
  <Words>5466</Words>
  <Application>Microsoft Office PowerPoint</Application>
  <PresentationFormat>宽屏</PresentationFormat>
  <Paragraphs>425</Paragraphs>
  <Slides>39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Söhne</vt:lpstr>
      <vt:lpstr>Calibri Light</vt:lpstr>
      <vt:lpstr>微软雅黑</vt:lpstr>
      <vt:lpstr>-apple-system</vt:lpstr>
      <vt:lpstr>Calibri</vt:lpstr>
      <vt:lpstr>Arial</vt:lpstr>
      <vt:lpstr>隶书</vt:lpstr>
      <vt:lpstr>等线</vt:lpstr>
      <vt:lpstr>system-ui</vt:lpstr>
      <vt:lpstr>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贵明 祝</cp:lastModifiedBy>
  <cp:revision>102</cp:revision>
  <dcterms:created xsi:type="dcterms:W3CDTF">2019-05-14T01:20:00Z</dcterms:created>
  <dcterms:modified xsi:type="dcterms:W3CDTF">2023-12-14T00:58:48Z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B51A916786994DA897E6536A0347BE75</vt:lpwstr>
  </property>
  <property fmtid="{D5CDD505-2E9C-101B-9397-08002B2CF9AE}" pid="3" name="KSOProductBuildVer">
    <vt:lpwstr>2052-11.1.0.11636</vt:lpwstr>
  </property>
  <property fmtid="{D5CDD505-2E9C-101B-9397-08002B2CF9AE}" pid="4" name="commondata">
    <vt:lpwstr>eyJoZGlkIjoiMDE5NGJiYzQ3MGE2MjI4NjZlMGY4YWQ5YmVhMThjNjMifQ==</vt:lpwstr>
  </property>
</Properties>
</file>